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sldIdLst>
    <p:sldId id="322" r:id="rId2"/>
    <p:sldId id="289" r:id="rId3"/>
    <p:sldId id="300" r:id="rId4"/>
    <p:sldId id="301" r:id="rId5"/>
    <p:sldId id="306" r:id="rId6"/>
    <p:sldId id="314" r:id="rId7"/>
    <p:sldId id="323" r:id="rId8"/>
    <p:sldId id="324" r:id="rId9"/>
    <p:sldId id="325" r:id="rId10"/>
    <p:sldId id="326" r:id="rId11"/>
    <p:sldId id="339" r:id="rId12"/>
    <p:sldId id="327" r:id="rId13"/>
    <p:sldId id="328" r:id="rId14"/>
    <p:sldId id="329" r:id="rId15"/>
    <p:sldId id="330" r:id="rId16"/>
    <p:sldId id="331" r:id="rId17"/>
    <p:sldId id="335" r:id="rId18"/>
    <p:sldId id="336" r:id="rId19"/>
    <p:sldId id="337" r:id="rId20"/>
    <p:sldId id="338" r:id="rId21"/>
    <p:sldId id="288" r:id="rId22"/>
    <p:sldId id="287" r:id="rId23"/>
    <p:sldId id="305" r:id="rId24"/>
    <p:sldId id="307" r:id="rId25"/>
    <p:sldId id="309" r:id="rId26"/>
    <p:sldId id="294" r:id="rId27"/>
    <p:sldId id="310" r:id="rId28"/>
    <p:sldId id="340" r:id="rId29"/>
    <p:sldId id="333" r:id="rId3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2"/>
    </p:embeddedFont>
    <p:embeddedFont>
      <p:font typeface="Wingdings 3" panose="05040102010807070707" pitchFamily="18" charset="2"/>
      <p:regular r:id="rId33"/>
    </p:embeddedFont>
    <p:embeddedFont>
      <p:font typeface="B Lotus" panose="00000400000000000000" pitchFamily="2" charset="-78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B Zar" panose="00000400000000000000" pitchFamily="2" charset="-78"/>
      <p:regular r:id="rId40"/>
      <p:bold r:id="rId41"/>
    </p:embeddedFont>
    <p:embeddedFont>
      <p:font typeface="Wingdings 2" panose="05020102010507070707" pitchFamily="18" charset="2"/>
      <p:regular r:id="rId42"/>
    </p:embeddedFont>
    <p:embeddedFont>
      <p:font typeface="B Nazanin" panose="00000400000000000000" pitchFamily="2" charset="-78"/>
      <p:regular r:id="rId43"/>
      <p:bold r:id="rId44"/>
    </p:embeddedFont>
    <p:embeddedFont>
      <p:font typeface="B Titr" panose="00000700000000000000" pitchFamily="2" charset="-78"/>
      <p:bold r:id="rId45"/>
    </p:embeddedFont>
    <p:embeddedFont>
      <p:font typeface="B Mitra" panose="00000400000000000000" pitchFamily="2" charset="-78"/>
      <p:regular r:id="rId46"/>
      <p:bold r:id="rId47"/>
    </p:embeddedFont>
    <p:embeddedFont>
      <p:font typeface="Lucida Sans Unicode" panose="020B0602030504020204" pitchFamily="34" charset="0"/>
      <p:regular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inab sadoughi" initials="zs" lastIdx="1" clrIdx="0">
    <p:extLst>
      <p:ext uri="{19B8F6BF-5375-455C-9EA6-DF929625EA0E}">
        <p15:presenceInfo xmlns:p15="http://schemas.microsoft.com/office/powerpoint/2012/main" userId="zeinab sadoug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FF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9" autoAdjust="0"/>
    <p:restoredTop sz="94660"/>
  </p:normalViewPr>
  <p:slideViewPr>
    <p:cSldViewPr>
      <p:cViewPr varScale="1">
        <p:scale>
          <a:sx n="55" d="100"/>
          <a:sy n="55" d="100"/>
        </p:scale>
        <p:origin x="113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0B98A-0700-4264-A42B-EF64657AAC48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C9BE320-8547-4668-870E-845490E9ED03}">
      <dgm:prSet phldrT="[Text]" phldr="1"/>
      <dgm:spPr/>
      <dgm:t>
        <a:bodyPr/>
        <a:lstStyle/>
        <a:p>
          <a:pPr rtl="1"/>
          <a:endParaRPr lang="fa-IR" dirty="0"/>
        </a:p>
      </dgm:t>
    </dgm:pt>
    <dgm:pt modelId="{EC7492A5-129D-4F35-8F99-588390D73C22}" type="parTrans" cxnId="{E3A51DD3-E770-42F5-9E10-E3C08270BD51}">
      <dgm:prSet/>
      <dgm:spPr/>
      <dgm:t>
        <a:bodyPr/>
        <a:lstStyle/>
        <a:p>
          <a:pPr rtl="1"/>
          <a:endParaRPr lang="fa-IR"/>
        </a:p>
      </dgm:t>
    </dgm:pt>
    <dgm:pt modelId="{CA7BCD83-DD13-4679-89BF-B000FAA7BC64}" type="sibTrans" cxnId="{E3A51DD3-E770-42F5-9E10-E3C08270BD51}">
      <dgm:prSet/>
      <dgm:spPr/>
      <dgm:t>
        <a:bodyPr/>
        <a:lstStyle/>
        <a:p>
          <a:pPr rtl="1"/>
          <a:endParaRPr lang="fa-IR"/>
        </a:p>
      </dgm:t>
    </dgm:pt>
    <dgm:pt modelId="{1C2DB5A0-2C9C-456F-8614-02D35333AADA}">
      <dgm:prSet phldrT="[Text]" phldr="1"/>
      <dgm:spPr/>
      <dgm:t>
        <a:bodyPr/>
        <a:lstStyle/>
        <a:p>
          <a:pPr rtl="1"/>
          <a:endParaRPr lang="fa-IR" dirty="0"/>
        </a:p>
      </dgm:t>
    </dgm:pt>
    <dgm:pt modelId="{C6EE568E-F4CF-4584-BB22-1986949B82A7}" type="parTrans" cxnId="{BBE59158-5548-4D5E-A5D3-E547802575B7}">
      <dgm:prSet/>
      <dgm:spPr/>
      <dgm:t>
        <a:bodyPr/>
        <a:lstStyle/>
        <a:p>
          <a:pPr rtl="1"/>
          <a:endParaRPr lang="fa-IR"/>
        </a:p>
      </dgm:t>
    </dgm:pt>
    <dgm:pt modelId="{B7A1DDC7-CC09-48C4-9FFE-EDACD0383E2F}" type="sibTrans" cxnId="{BBE59158-5548-4D5E-A5D3-E547802575B7}">
      <dgm:prSet/>
      <dgm:spPr/>
      <dgm:t>
        <a:bodyPr/>
        <a:lstStyle/>
        <a:p>
          <a:pPr rtl="1"/>
          <a:endParaRPr lang="fa-IR"/>
        </a:p>
      </dgm:t>
    </dgm:pt>
    <dgm:pt modelId="{10B7C88A-8AE3-4305-89FF-D0D1B9D9370A}" type="pres">
      <dgm:prSet presAssocID="{1A20B98A-0700-4264-A42B-EF64657AAC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F4A337B-B865-4E11-BC49-1599496CE822}" type="pres">
      <dgm:prSet presAssocID="{1A20B98A-0700-4264-A42B-EF64657AAC48}" presName="ribbon" presStyleLbl="node1" presStyleIdx="0" presStyleCnt="1" custScaleX="70961" custScaleY="105795" custLinFactNeighborX="-19679" custLinFactNeighborY="-3179"/>
      <dgm:spPr/>
    </dgm:pt>
    <dgm:pt modelId="{355D13DC-B782-4FFD-B2E3-B7831BA716BB}" type="pres">
      <dgm:prSet presAssocID="{1A20B98A-0700-4264-A42B-EF64657AAC48}" presName="leftArrowText" presStyleLbl="node1" presStyleIdx="0" presStyleCnt="1" custScaleX="303030" custScaleY="99459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4BECC88-0AF9-4B8F-BA71-AABEB93C35D4}" type="pres">
      <dgm:prSet presAssocID="{1A20B98A-0700-4264-A42B-EF64657AAC4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F895652-B6B8-4B98-87C0-2557116203E0}" type="presOf" srcId="{1A20B98A-0700-4264-A42B-EF64657AAC48}" destId="{10B7C88A-8AE3-4305-89FF-D0D1B9D9370A}" srcOrd="0" destOrd="0" presId="urn:microsoft.com/office/officeart/2005/8/layout/arrow6"/>
    <dgm:cxn modelId="{2D6E315D-E163-4BC8-ACEE-F1BC0208298D}" type="presOf" srcId="{1C2DB5A0-2C9C-456F-8614-02D35333AADA}" destId="{14BECC88-0AF9-4B8F-BA71-AABEB93C35D4}" srcOrd="0" destOrd="0" presId="urn:microsoft.com/office/officeart/2005/8/layout/arrow6"/>
    <dgm:cxn modelId="{E3A51DD3-E770-42F5-9E10-E3C08270BD51}" srcId="{1A20B98A-0700-4264-A42B-EF64657AAC48}" destId="{DC9BE320-8547-4668-870E-845490E9ED03}" srcOrd="0" destOrd="0" parTransId="{EC7492A5-129D-4F35-8F99-588390D73C22}" sibTransId="{CA7BCD83-DD13-4679-89BF-B000FAA7BC64}"/>
    <dgm:cxn modelId="{49FD4277-39B7-4D41-A569-B16B02BE0726}" type="presOf" srcId="{DC9BE320-8547-4668-870E-845490E9ED03}" destId="{355D13DC-B782-4FFD-B2E3-B7831BA716BB}" srcOrd="0" destOrd="0" presId="urn:microsoft.com/office/officeart/2005/8/layout/arrow6"/>
    <dgm:cxn modelId="{BBE59158-5548-4D5E-A5D3-E547802575B7}" srcId="{1A20B98A-0700-4264-A42B-EF64657AAC48}" destId="{1C2DB5A0-2C9C-456F-8614-02D35333AADA}" srcOrd="1" destOrd="0" parTransId="{C6EE568E-F4CF-4584-BB22-1986949B82A7}" sibTransId="{B7A1DDC7-CC09-48C4-9FFE-EDACD0383E2F}"/>
    <dgm:cxn modelId="{45B82AB5-A814-43EE-9060-0E6C8EB25DE8}" type="presParOf" srcId="{10B7C88A-8AE3-4305-89FF-D0D1B9D9370A}" destId="{6F4A337B-B865-4E11-BC49-1599496CE822}" srcOrd="0" destOrd="0" presId="urn:microsoft.com/office/officeart/2005/8/layout/arrow6"/>
    <dgm:cxn modelId="{854BE433-3E6B-4897-90E9-135DD795AFC5}" type="presParOf" srcId="{10B7C88A-8AE3-4305-89FF-D0D1B9D9370A}" destId="{355D13DC-B782-4FFD-B2E3-B7831BA716BB}" srcOrd="1" destOrd="0" presId="urn:microsoft.com/office/officeart/2005/8/layout/arrow6"/>
    <dgm:cxn modelId="{E8DA9FE3-70BA-4FDA-8189-86ACDEEDF3DF}" type="presParOf" srcId="{10B7C88A-8AE3-4305-89FF-D0D1B9D9370A}" destId="{14BECC88-0AF9-4B8F-BA71-AABEB93C35D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FFA06-95BA-4666-9161-5C6A69D5708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2998CFC-DB11-4A18-B6C1-6C435943581C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ابعاد داخلی بین المللی شدن </a:t>
          </a:r>
          <a:endParaRPr lang="fa-IR" sz="3200" b="1" dirty="0">
            <a:cs typeface="B Nazanin" pitchFamily="2" charset="-78"/>
          </a:endParaRPr>
        </a:p>
      </dgm:t>
    </dgm:pt>
    <dgm:pt modelId="{07F603F7-466F-4C72-A46C-77CC7A5B031E}" type="parTrans" cxnId="{D631029E-50EB-4589-AC2B-7E9650FF8B62}">
      <dgm:prSet/>
      <dgm:spPr/>
      <dgm:t>
        <a:bodyPr/>
        <a:lstStyle/>
        <a:p>
          <a:pPr rtl="1"/>
          <a:endParaRPr lang="fa-IR"/>
        </a:p>
      </dgm:t>
    </dgm:pt>
    <dgm:pt modelId="{E01D0B74-B6E5-420E-AD97-08DC47DBBD34}" type="sibTrans" cxnId="{D631029E-50EB-4589-AC2B-7E9650FF8B62}">
      <dgm:prSet/>
      <dgm:spPr/>
      <dgm:t>
        <a:bodyPr/>
        <a:lstStyle/>
        <a:p>
          <a:pPr rtl="1"/>
          <a:endParaRPr lang="fa-IR"/>
        </a:p>
      </dgm:t>
    </dgm:pt>
    <dgm:pt modelId="{AD91E9CB-4786-4E24-896F-B0D75C03F244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کارکردها</a:t>
          </a:r>
          <a:endParaRPr lang="fa-IR" dirty="0">
            <a:cs typeface="B Nazanin" pitchFamily="2" charset="-78"/>
          </a:endParaRPr>
        </a:p>
      </dgm:t>
    </dgm:pt>
    <dgm:pt modelId="{D3DDFE6B-DAE9-4BB7-9D85-DF9354AFEF3E}" type="parTrans" cxnId="{EA41C3D9-CD21-425B-B988-B8F2494B2E2C}">
      <dgm:prSet/>
      <dgm:spPr/>
      <dgm:t>
        <a:bodyPr/>
        <a:lstStyle/>
        <a:p>
          <a:pPr rtl="1"/>
          <a:endParaRPr lang="fa-IR"/>
        </a:p>
      </dgm:t>
    </dgm:pt>
    <dgm:pt modelId="{32E8ED7E-8869-4EB5-A846-1B35B54F8C05}" type="sibTrans" cxnId="{EA41C3D9-CD21-425B-B988-B8F2494B2E2C}">
      <dgm:prSet/>
      <dgm:spPr/>
      <dgm:t>
        <a:bodyPr/>
        <a:lstStyle/>
        <a:p>
          <a:pPr rtl="1"/>
          <a:endParaRPr lang="fa-IR"/>
        </a:p>
      </dgm:t>
    </dgm:pt>
    <dgm:pt modelId="{BC2AE0E4-3452-435D-BC5F-AF38BB2A1BF0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Nazanin" pitchFamily="2" charset="-78"/>
            </a:rPr>
            <a:t>نظارت و ارزیابی</a:t>
          </a:r>
          <a:endParaRPr lang="fa-IR" dirty="0">
            <a:solidFill>
              <a:srgbClr val="FF0000"/>
            </a:solidFill>
            <a:cs typeface="B Nazanin" pitchFamily="2" charset="-78"/>
          </a:endParaRPr>
        </a:p>
      </dgm:t>
    </dgm:pt>
    <dgm:pt modelId="{EAE8F352-20CB-43BE-A999-BB7F710BEFB7}" type="parTrans" cxnId="{FF60141B-CD7B-42E9-9D71-ED77F0FD3ECA}">
      <dgm:prSet/>
      <dgm:spPr/>
      <dgm:t>
        <a:bodyPr/>
        <a:lstStyle/>
        <a:p>
          <a:pPr rtl="1"/>
          <a:endParaRPr lang="fa-IR"/>
        </a:p>
      </dgm:t>
    </dgm:pt>
    <dgm:pt modelId="{EC336D5F-6AAB-4D25-B0F0-99A2D8337AA3}" type="sibTrans" cxnId="{FF60141B-CD7B-42E9-9D71-ED77F0FD3ECA}">
      <dgm:prSet/>
      <dgm:spPr/>
      <dgm:t>
        <a:bodyPr/>
        <a:lstStyle/>
        <a:p>
          <a:pPr rtl="1"/>
          <a:endParaRPr lang="fa-IR"/>
        </a:p>
      </dgm:t>
    </dgm:pt>
    <dgm:pt modelId="{E13B2FF6-FCAE-491B-9584-6F499AE9DAC9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Nazanin" pitchFamily="2" charset="-78"/>
            </a:rPr>
            <a:t>دانشجویان و دیگر اعضای جامعه دانشگاهی </a:t>
          </a:r>
          <a:endParaRPr lang="fa-IR" dirty="0">
            <a:solidFill>
              <a:srgbClr val="FF0000"/>
            </a:solidFill>
            <a:cs typeface="B Nazanin" pitchFamily="2" charset="-78"/>
          </a:endParaRPr>
        </a:p>
      </dgm:t>
    </dgm:pt>
    <dgm:pt modelId="{DBD12BE0-1B47-4B43-AB67-D99420D67672}" type="parTrans" cxnId="{39538BD4-859D-4076-A409-38BB1892CF90}">
      <dgm:prSet/>
      <dgm:spPr/>
      <dgm:t>
        <a:bodyPr/>
        <a:lstStyle/>
        <a:p>
          <a:pPr rtl="1"/>
          <a:endParaRPr lang="fa-IR"/>
        </a:p>
      </dgm:t>
    </dgm:pt>
    <dgm:pt modelId="{DC16EBA2-4F3D-4EBF-8F92-DB8491D99875}" type="sibTrans" cxnId="{39538BD4-859D-4076-A409-38BB1892CF90}">
      <dgm:prSet/>
      <dgm:spPr/>
      <dgm:t>
        <a:bodyPr/>
        <a:lstStyle/>
        <a:p>
          <a:pPr rtl="1"/>
          <a:endParaRPr lang="fa-IR"/>
        </a:p>
      </dgm:t>
    </dgm:pt>
    <dgm:pt modelId="{161C3B65-6926-4325-AAFE-2C278CB7F3BB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اعضای هیأت علمی</a:t>
          </a:r>
          <a:endParaRPr lang="fa-IR" dirty="0">
            <a:cs typeface="B Nazanin" pitchFamily="2" charset="-78"/>
          </a:endParaRPr>
        </a:p>
      </dgm:t>
    </dgm:pt>
    <dgm:pt modelId="{167F1E1B-C14B-4E3A-9BAC-67A1C9660F1A}" type="parTrans" cxnId="{4F3698EA-31FD-489C-8F88-43015D04B75D}">
      <dgm:prSet/>
      <dgm:spPr/>
      <dgm:t>
        <a:bodyPr/>
        <a:lstStyle/>
        <a:p>
          <a:pPr rtl="1"/>
          <a:endParaRPr lang="fa-IR"/>
        </a:p>
      </dgm:t>
    </dgm:pt>
    <dgm:pt modelId="{03A895F7-01DB-4E2C-B1C9-E0DDCBE1B624}" type="sibTrans" cxnId="{4F3698EA-31FD-489C-8F88-43015D04B75D}">
      <dgm:prSet/>
      <dgm:spPr/>
      <dgm:t>
        <a:bodyPr/>
        <a:lstStyle/>
        <a:p>
          <a:pPr rtl="1"/>
          <a:endParaRPr lang="fa-IR"/>
        </a:p>
      </dgm:t>
    </dgm:pt>
    <dgm:pt modelId="{7F335793-19FB-4583-97C5-4ACBA0FD8E7B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Nazanin" pitchFamily="2" charset="-78"/>
            </a:rPr>
            <a:t>برنامه درسی</a:t>
          </a:r>
          <a:endParaRPr lang="fa-IR" dirty="0">
            <a:solidFill>
              <a:srgbClr val="FF0000"/>
            </a:solidFill>
            <a:cs typeface="B Nazanin" pitchFamily="2" charset="-78"/>
          </a:endParaRPr>
        </a:p>
      </dgm:t>
    </dgm:pt>
    <dgm:pt modelId="{C6FB0E19-ED63-4696-9CAB-445619A88823}" type="parTrans" cxnId="{86262535-A2DB-453D-A6DA-4BA55BB53A7C}">
      <dgm:prSet/>
      <dgm:spPr/>
      <dgm:t>
        <a:bodyPr/>
        <a:lstStyle/>
        <a:p>
          <a:pPr rtl="1"/>
          <a:endParaRPr lang="fa-IR"/>
        </a:p>
      </dgm:t>
    </dgm:pt>
    <dgm:pt modelId="{8913107B-C6FC-443C-92C5-122EB3D730C8}" type="sibTrans" cxnId="{86262535-A2DB-453D-A6DA-4BA55BB53A7C}">
      <dgm:prSet/>
      <dgm:spPr/>
      <dgm:t>
        <a:bodyPr/>
        <a:lstStyle/>
        <a:p>
          <a:pPr rtl="1"/>
          <a:endParaRPr lang="fa-IR"/>
        </a:p>
      </dgm:t>
    </dgm:pt>
    <dgm:pt modelId="{3734BEB7-269E-4918-A64B-9CD86BC59014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ساختار</a:t>
          </a:r>
          <a:endParaRPr lang="fa-IR" dirty="0">
            <a:cs typeface="B Nazanin" pitchFamily="2" charset="-78"/>
          </a:endParaRPr>
        </a:p>
      </dgm:t>
    </dgm:pt>
    <dgm:pt modelId="{B6DE0712-3235-4440-B343-D6751AA856A0}" type="parTrans" cxnId="{BFD70A85-DA14-4D04-9FE8-E9D334C5C9E3}">
      <dgm:prSet/>
      <dgm:spPr/>
      <dgm:t>
        <a:bodyPr/>
        <a:lstStyle/>
        <a:p>
          <a:pPr rtl="1"/>
          <a:endParaRPr lang="fa-IR"/>
        </a:p>
      </dgm:t>
    </dgm:pt>
    <dgm:pt modelId="{982A33D9-494D-4DDB-9036-B79992EFC9C6}" type="sibTrans" cxnId="{BFD70A85-DA14-4D04-9FE8-E9D334C5C9E3}">
      <dgm:prSet/>
      <dgm:spPr/>
      <dgm:t>
        <a:bodyPr/>
        <a:lstStyle/>
        <a:p>
          <a:pPr rtl="1"/>
          <a:endParaRPr lang="fa-IR"/>
        </a:p>
      </dgm:t>
    </dgm:pt>
    <dgm:pt modelId="{3877C82A-BF6B-4655-BF17-EF86DC750AC8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مدیریت</a:t>
          </a:r>
          <a:endParaRPr lang="fa-IR" dirty="0">
            <a:cs typeface="B Nazanin" pitchFamily="2" charset="-78"/>
          </a:endParaRPr>
        </a:p>
      </dgm:t>
    </dgm:pt>
    <dgm:pt modelId="{4205C4C4-13BC-4C11-9AB9-0DD2B7F9B9C1}" type="parTrans" cxnId="{C9F53E98-DDAF-43A3-AD65-8AE6029D0B23}">
      <dgm:prSet/>
      <dgm:spPr/>
      <dgm:t>
        <a:bodyPr/>
        <a:lstStyle/>
        <a:p>
          <a:pPr rtl="1"/>
          <a:endParaRPr lang="fa-IR"/>
        </a:p>
      </dgm:t>
    </dgm:pt>
    <dgm:pt modelId="{3D4937C6-B27B-4A3D-8E25-47D18B9281A2}" type="sibTrans" cxnId="{C9F53E98-DDAF-43A3-AD65-8AE6029D0B23}">
      <dgm:prSet/>
      <dgm:spPr/>
      <dgm:t>
        <a:bodyPr/>
        <a:lstStyle/>
        <a:p>
          <a:pPr rtl="1"/>
          <a:endParaRPr lang="fa-IR"/>
        </a:p>
      </dgm:t>
    </dgm:pt>
    <dgm:pt modelId="{CDD406C1-018C-4B3E-8B4D-1851112DE1B4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Nazanin" pitchFamily="2" charset="-78"/>
            </a:rPr>
            <a:t>رسالت و برنامه ریزی  </a:t>
          </a:r>
          <a:endParaRPr lang="fa-IR" dirty="0">
            <a:solidFill>
              <a:srgbClr val="FF0000"/>
            </a:solidFill>
            <a:cs typeface="B Nazanin" pitchFamily="2" charset="-78"/>
          </a:endParaRPr>
        </a:p>
      </dgm:t>
    </dgm:pt>
    <dgm:pt modelId="{40E04E1B-DD15-4DA8-9774-6567282D2125}" type="parTrans" cxnId="{5ED8E6F4-ED54-4952-85CD-9E883366A4F7}">
      <dgm:prSet/>
      <dgm:spPr/>
      <dgm:t>
        <a:bodyPr/>
        <a:lstStyle/>
        <a:p>
          <a:pPr rtl="1"/>
          <a:endParaRPr lang="fa-IR"/>
        </a:p>
      </dgm:t>
    </dgm:pt>
    <dgm:pt modelId="{B5D3DB5D-7686-4D9D-98E1-72AE63C7122E}" type="sibTrans" cxnId="{5ED8E6F4-ED54-4952-85CD-9E883366A4F7}">
      <dgm:prSet/>
      <dgm:spPr/>
      <dgm:t>
        <a:bodyPr/>
        <a:lstStyle/>
        <a:p>
          <a:pPr rtl="1"/>
          <a:endParaRPr lang="fa-IR"/>
        </a:p>
      </dgm:t>
    </dgm:pt>
    <dgm:pt modelId="{F4E29C89-8B39-4E32-B7C8-3A3068140836}" type="pres">
      <dgm:prSet presAssocID="{2B8FFA06-95BA-4666-9161-5C6A69D570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2E3A19C-0B96-46FA-8061-E4201BE6139D}" type="pres">
      <dgm:prSet presAssocID="{2B8FFA06-95BA-4666-9161-5C6A69D57082}" presName="radial" presStyleCnt="0">
        <dgm:presLayoutVars>
          <dgm:animLvl val="ctr"/>
        </dgm:presLayoutVars>
      </dgm:prSet>
      <dgm:spPr/>
    </dgm:pt>
    <dgm:pt modelId="{BC215412-A237-4C16-8A9E-F97C79C6E3CB}" type="pres">
      <dgm:prSet presAssocID="{C2998CFC-DB11-4A18-B6C1-6C435943581C}" presName="centerShape" presStyleLbl="vennNode1" presStyleIdx="0" presStyleCnt="9" custScaleX="90141" custScaleY="69197" custLinFactNeighborX="-678" custLinFactNeighborY="-1010"/>
      <dgm:spPr/>
      <dgm:t>
        <a:bodyPr/>
        <a:lstStyle/>
        <a:p>
          <a:pPr rtl="1"/>
          <a:endParaRPr lang="fa-IR"/>
        </a:p>
      </dgm:t>
    </dgm:pt>
    <dgm:pt modelId="{88B49E8E-97B5-44A4-936D-12672536EFFF}" type="pres">
      <dgm:prSet presAssocID="{AD91E9CB-4786-4E24-896F-B0D75C03F244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953CB2-F29A-4603-B8E1-2024A0856073}" type="pres">
      <dgm:prSet presAssocID="{CDD406C1-018C-4B3E-8B4D-1851112DE1B4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4842F2-B034-47F5-81D9-D3EABAE4BD80}" type="pres">
      <dgm:prSet presAssocID="{BC2AE0E4-3452-435D-BC5F-AF38BB2A1BF0}" presName="node" presStyleLbl="vennNode1" presStyleIdx="3" presStyleCnt="9" custRadScaleRad="97305" custRadScaleInc="158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3A1B63-B080-49D2-8594-A7D57DE2D103}" type="pres">
      <dgm:prSet presAssocID="{E13B2FF6-FCAE-491B-9584-6F499AE9DAC9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60A6A60-4433-42D0-A2F0-52C511EEA280}" type="pres">
      <dgm:prSet presAssocID="{161C3B65-6926-4325-AAFE-2C278CB7F3BB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64F4D0-697C-4A16-BF68-C3430D634E9D}" type="pres">
      <dgm:prSet presAssocID="{7F335793-19FB-4583-97C5-4ACBA0FD8E7B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B431D9-F065-4355-9679-801E183125E2}" type="pres">
      <dgm:prSet presAssocID="{3734BEB7-269E-4918-A64B-9CD86BC5901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C60F45B-09C9-40DC-830E-C9CF7FDE6145}" type="pres">
      <dgm:prSet presAssocID="{3877C82A-BF6B-4655-BF17-EF86DC750AC8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9F53E98-DDAF-43A3-AD65-8AE6029D0B23}" srcId="{C2998CFC-DB11-4A18-B6C1-6C435943581C}" destId="{3877C82A-BF6B-4655-BF17-EF86DC750AC8}" srcOrd="7" destOrd="0" parTransId="{4205C4C4-13BC-4C11-9AB9-0DD2B7F9B9C1}" sibTransId="{3D4937C6-B27B-4A3D-8E25-47D18B9281A2}"/>
    <dgm:cxn modelId="{3286DA2D-CC9D-4A39-A23C-FF3FBC0EA486}" type="presOf" srcId="{3734BEB7-269E-4918-A64B-9CD86BC59014}" destId="{40B431D9-F065-4355-9679-801E183125E2}" srcOrd="0" destOrd="0" presId="urn:microsoft.com/office/officeart/2005/8/layout/radial3"/>
    <dgm:cxn modelId="{BFD70A85-DA14-4D04-9FE8-E9D334C5C9E3}" srcId="{C2998CFC-DB11-4A18-B6C1-6C435943581C}" destId="{3734BEB7-269E-4918-A64B-9CD86BC59014}" srcOrd="6" destOrd="0" parTransId="{B6DE0712-3235-4440-B343-D6751AA856A0}" sibTransId="{982A33D9-494D-4DDB-9036-B79992EFC9C6}"/>
    <dgm:cxn modelId="{86262535-A2DB-453D-A6DA-4BA55BB53A7C}" srcId="{C2998CFC-DB11-4A18-B6C1-6C435943581C}" destId="{7F335793-19FB-4583-97C5-4ACBA0FD8E7B}" srcOrd="5" destOrd="0" parTransId="{C6FB0E19-ED63-4696-9CAB-445619A88823}" sibTransId="{8913107B-C6FC-443C-92C5-122EB3D730C8}"/>
    <dgm:cxn modelId="{FF60141B-CD7B-42E9-9D71-ED77F0FD3ECA}" srcId="{C2998CFC-DB11-4A18-B6C1-6C435943581C}" destId="{BC2AE0E4-3452-435D-BC5F-AF38BB2A1BF0}" srcOrd="2" destOrd="0" parTransId="{EAE8F352-20CB-43BE-A999-BB7F710BEFB7}" sibTransId="{EC336D5F-6AAB-4D25-B0F0-99A2D8337AA3}"/>
    <dgm:cxn modelId="{AAFC87F4-CEF5-4C7A-8598-F0394344B11D}" type="presOf" srcId="{C2998CFC-DB11-4A18-B6C1-6C435943581C}" destId="{BC215412-A237-4C16-8A9E-F97C79C6E3CB}" srcOrd="0" destOrd="0" presId="urn:microsoft.com/office/officeart/2005/8/layout/radial3"/>
    <dgm:cxn modelId="{27ED40C0-194A-4DF8-98A3-694A208F79F8}" type="presOf" srcId="{2B8FFA06-95BA-4666-9161-5C6A69D57082}" destId="{F4E29C89-8B39-4E32-B7C8-3A3068140836}" srcOrd="0" destOrd="0" presId="urn:microsoft.com/office/officeart/2005/8/layout/radial3"/>
    <dgm:cxn modelId="{D631029E-50EB-4589-AC2B-7E9650FF8B62}" srcId="{2B8FFA06-95BA-4666-9161-5C6A69D57082}" destId="{C2998CFC-DB11-4A18-B6C1-6C435943581C}" srcOrd="0" destOrd="0" parTransId="{07F603F7-466F-4C72-A46C-77CC7A5B031E}" sibTransId="{E01D0B74-B6E5-420E-AD97-08DC47DBBD34}"/>
    <dgm:cxn modelId="{4300F6E2-9170-4C3E-9C76-6AB700E6EDE0}" type="presOf" srcId="{CDD406C1-018C-4B3E-8B4D-1851112DE1B4}" destId="{17953CB2-F29A-4603-B8E1-2024A0856073}" srcOrd="0" destOrd="0" presId="urn:microsoft.com/office/officeart/2005/8/layout/radial3"/>
    <dgm:cxn modelId="{26AEE1CC-73A6-469F-AF2E-E24D36E7409F}" type="presOf" srcId="{AD91E9CB-4786-4E24-896F-B0D75C03F244}" destId="{88B49E8E-97B5-44A4-936D-12672536EFFF}" srcOrd="0" destOrd="0" presId="urn:microsoft.com/office/officeart/2005/8/layout/radial3"/>
    <dgm:cxn modelId="{8D6FB170-EE93-42F5-9850-68C748168020}" type="presOf" srcId="{7F335793-19FB-4583-97C5-4ACBA0FD8E7B}" destId="{8964F4D0-697C-4A16-BF68-C3430D634E9D}" srcOrd="0" destOrd="0" presId="urn:microsoft.com/office/officeart/2005/8/layout/radial3"/>
    <dgm:cxn modelId="{EA41C3D9-CD21-425B-B988-B8F2494B2E2C}" srcId="{C2998CFC-DB11-4A18-B6C1-6C435943581C}" destId="{AD91E9CB-4786-4E24-896F-B0D75C03F244}" srcOrd="0" destOrd="0" parTransId="{D3DDFE6B-DAE9-4BB7-9D85-DF9354AFEF3E}" sibTransId="{32E8ED7E-8869-4EB5-A846-1B35B54F8C05}"/>
    <dgm:cxn modelId="{39538BD4-859D-4076-A409-38BB1892CF90}" srcId="{C2998CFC-DB11-4A18-B6C1-6C435943581C}" destId="{E13B2FF6-FCAE-491B-9584-6F499AE9DAC9}" srcOrd="3" destOrd="0" parTransId="{DBD12BE0-1B47-4B43-AB67-D99420D67672}" sibTransId="{DC16EBA2-4F3D-4EBF-8F92-DB8491D99875}"/>
    <dgm:cxn modelId="{5ED8E6F4-ED54-4952-85CD-9E883366A4F7}" srcId="{C2998CFC-DB11-4A18-B6C1-6C435943581C}" destId="{CDD406C1-018C-4B3E-8B4D-1851112DE1B4}" srcOrd="1" destOrd="0" parTransId="{40E04E1B-DD15-4DA8-9774-6567282D2125}" sibTransId="{B5D3DB5D-7686-4D9D-98E1-72AE63C7122E}"/>
    <dgm:cxn modelId="{96E9D8A7-CBD0-4B13-B779-54748160FF21}" type="presOf" srcId="{161C3B65-6926-4325-AAFE-2C278CB7F3BB}" destId="{F60A6A60-4433-42D0-A2F0-52C511EEA280}" srcOrd="0" destOrd="0" presId="urn:microsoft.com/office/officeart/2005/8/layout/radial3"/>
    <dgm:cxn modelId="{C651C964-9DCA-49D2-89AC-0FA5D2F6C9AA}" type="presOf" srcId="{BC2AE0E4-3452-435D-BC5F-AF38BB2A1BF0}" destId="{ED4842F2-B034-47F5-81D9-D3EABAE4BD80}" srcOrd="0" destOrd="0" presId="urn:microsoft.com/office/officeart/2005/8/layout/radial3"/>
    <dgm:cxn modelId="{4F3698EA-31FD-489C-8F88-43015D04B75D}" srcId="{C2998CFC-DB11-4A18-B6C1-6C435943581C}" destId="{161C3B65-6926-4325-AAFE-2C278CB7F3BB}" srcOrd="4" destOrd="0" parTransId="{167F1E1B-C14B-4E3A-9BAC-67A1C9660F1A}" sibTransId="{03A895F7-01DB-4E2C-B1C9-E0DDCBE1B624}"/>
    <dgm:cxn modelId="{D2747BCA-6475-4664-A97B-60E46766FBF4}" type="presOf" srcId="{E13B2FF6-FCAE-491B-9584-6F499AE9DAC9}" destId="{013A1B63-B080-49D2-8594-A7D57DE2D103}" srcOrd="0" destOrd="0" presId="urn:microsoft.com/office/officeart/2005/8/layout/radial3"/>
    <dgm:cxn modelId="{ECAA97A7-8B4B-4925-A680-F6FC71CDC11F}" type="presOf" srcId="{3877C82A-BF6B-4655-BF17-EF86DC750AC8}" destId="{BC60F45B-09C9-40DC-830E-C9CF7FDE6145}" srcOrd="0" destOrd="0" presId="urn:microsoft.com/office/officeart/2005/8/layout/radial3"/>
    <dgm:cxn modelId="{CF21CD17-18E5-462A-AAE6-7029A08B2883}" type="presParOf" srcId="{F4E29C89-8B39-4E32-B7C8-3A3068140836}" destId="{32E3A19C-0B96-46FA-8061-E4201BE6139D}" srcOrd="0" destOrd="0" presId="urn:microsoft.com/office/officeart/2005/8/layout/radial3"/>
    <dgm:cxn modelId="{1AE25B6D-F267-4EB2-AEFD-9B14FD577433}" type="presParOf" srcId="{32E3A19C-0B96-46FA-8061-E4201BE6139D}" destId="{BC215412-A237-4C16-8A9E-F97C79C6E3CB}" srcOrd="0" destOrd="0" presId="urn:microsoft.com/office/officeart/2005/8/layout/radial3"/>
    <dgm:cxn modelId="{1EB42A9F-19A0-492D-B149-0B3C40EE54B7}" type="presParOf" srcId="{32E3A19C-0B96-46FA-8061-E4201BE6139D}" destId="{88B49E8E-97B5-44A4-936D-12672536EFFF}" srcOrd="1" destOrd="0" presId="urn:microsoft.com/office/officeart/2005/8/layout/radial3"/>
    <dgm:cxn modelId="{1A929A8F-21F5-4B46-B811-60483E0BE78F}" type="presParOf" srcId="{32E3A19C-0B96-46FA-8061-E4201BE6139D}" destId="{17953CB2-F29A-4603-B8E1-2024A0856073}" srcOrd="2" destOrd="0" presId="urn:microsoft.com/office/officeart/2005/8/layout/radial3"/>
    <dgm:cxn modelId="{D906D70E-6049-45FD-A86F-3AD2E9DA5347}" type="presParOf" srcId="{32E3A19C-0B96-46FA-8061-E4201BE6139D}" destId="{ED4842F2-B034-47F5-81D9-D3EABAE4BD80}" srcOrd="3" destOrd="0" presId="urn:microsoft.com/office/officeart/2005/8/layout/radial3"/>
    <dgm:cxn modelId="{707AD5D7-FD50-4B8B-AB95-50B9BF4826FF}" type="presParOf" srcId="{32E3A19C-0B96-46FA-8061-E4201BE6139D}" destId="{013A1B63-B080-49D2-8594-A7D57DE2D103}" srcOrd="4" destOrd="0" presId="urn:microsoft.com/office/officeart/2005/8/layout/radial3"/>
    <dgm:cxn modelId="{5849A5AD-8117-49E3-8B78-C51D49B3F576}" type="presParOf" srcId="{32E3A19C-0B96-46FA-8061-E4201BE6139D}" destId="{F60A6A60-4433-42D0-A2F0-52C511EEA280}" srcOrd="5" destOrd="0" presId="urn:microsoft.com/office/officeart/2005/8/layout/radial3"/>
    <dgm:cxn modelId="{C62C1E2F-8D83-4203-85D9-32E521823024}" type="presParOf" srcId="{32E3A19C-0B96-46FA-8061-E4201BE6139D}" destId="{8964F4D0-697C-4A16-BF68-C3430D634E9D}" srcOrd="6" destOrd="0" presId="urn:microsoft.com/office/officeart/2005/8/layout/radial3"/>
    <dgm:cxn modelId="{FF8CF490-F1FF-47AF-AEBF-6FF291A9EB8A}" type="presParOf" srcId="{32E3A19C-0B96-46FA-8061-E4201BE6139D}" destId="{40B431D9-F065-4355-9679-801E183125E2}" srcOrd="7" destOrd="0" presId="urn:microsoft.com/office/officeart/2005/8/layout/radial3"/>
    <dgm:cxn modelId="{1D76B658-D96B-4EF5-B7AC-0849D5BD11F7}" type="presParOf" srcId="{32E3A19C-0B96-46FA-8061-E4201BE6139D}" destId="{BC60F45B-09C9-40DC-830E-C9CF7FDE6145}" srcOrd="8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5CC08-0147-44C9-90BE-ACD75488B41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FF1CABE-97FE-4C04-A106-CC4FE5AD8B00}" type="pres">
      <dgm:prSet presAssocID="{1F05CC08-0147-44C9-90BE-ACD75488B4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6F9344F-3DAF-4FE9-91C5-9C3D4E5C8755}" type="presOf" srcId="{1F05CC08-0147-44C9-90BE-ACD75488B414}" destId="{AFF1CABE-97FE-4C04-A106-CC4FE5AD8B00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8FFA06-95BA-4666-9161-5C6A69D5708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2998CFC-DB11-4A18-B6C1-6C435943581C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pPr rtl="1"/>
          <a:r>
            <a:rPr lang="fa-IR" sz="3200" b="1" dirty="0" smtClean="0">
              <a:cs typeface="B Nazanin" pitchFamily="2" charset="-78"/>
            </a:rPr>
            <a:t>ابعاد بین المللی</a:t>
          </a:r>
          <a:endParaRPr lang="fa-IR" sz="3200" b="1" dirty="0">
            <a:cs typeface="B Nazanin" pitchFamily="2" charset="-78"/>
          </a:endParaRPr>
        </a:p>
      </dgm:t>
    </dgm:pt>
    <dgm:pt modelId="{07F603F7-466F-4C72-A46C-77CC7A5B031E}" type="parTrans" cxnId="{D631029E-50EB-4589-AC2B-7E9650FF8B62}">
      <dgm:prSet/>
      <dgm:spPr/>
      <dgm:t>
        <a:bodyPr/>
        <a:lstStyle/>
        <a:p>
          <a:pPr rtl="1"/>
          <a:endParaRPr lang="fa-IR"/>
        </a:p>
      </dgm:t>
    </dgm:pt>
    <dgm:pt modelId="{E01D0B74-B6E5-420E-AD97-08DC47DBBD34}" type="sibTrans" cxnId="{D631029E-50EB-4589-AC2B-7E9650FF8B62}">
      <dgm:prSet/>
      <dgm:spPr/>
      <dgm:t>
        <a:bodyPr/>
        <a:lstStyle/>
        <a:p>
          <a:pPr rtl="1"/>
          <a:endParaRPr lang="fa-IR"/>
        </a:p>
      </dgm:t>
    </dgm:pt>
    <dgm:pt modelId="{DDEBFB74-1D57-4238-AD5B-4440EFEBEF0F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عضویت در نهادها و مجامع بین المللی</a:t>
          </a:r>
          <a:endParaRPr lang="fa-IR" dirty="0">
            <a:cs typeface="B Nazanin" pitchFamily="2" charset="-78"/>
          </a:endParaRPr>
        </a:p>
      </dgm:t>
    </dgm:pt>
    <dgm:pt modelId="{FB7D8330-8322-4E4E-AF78-A0CB36CF44D4}" type="parTrans" cxnId="{88F47B85-1591-4A72-B6A6-8F8EC0AC8020}">
      <dgm:prSet/>
      <dgm:spPr/>
      <dgm:t>
        <a:bodyPr/>
        <a:lstStyle/>
        <a:p>
          <a:pPr rtl="1"/>
          <a:endParaRPr lang="fa-IR"/>
        </a:p>
      </dgm:t>
    </dgm:pt>
    <dgm:pt modelId="{332B0CD4-670C-482D-B309-5B90E3DC91CD}" type="sibTrans" cxnId="{88F47B85-1591-4A72-B6A6-8F8EC0AC8020}">
      <dgm:prSet/>
      <dgm:spPr/>
      <dgm:t>
        <a:bodyPr/>
        <a:lstStyle/>
        <a:p>
          <a:pPr rtl="1"/>
          <a:endParaRPr lang="fa-IR"/>
        </a:p>
      </dgm:t>
    </dgm:pt>
    <dgm:pt modelId="{7F335793-19FB-4583-97C5-4ACBA0FD8E7B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Nazanin" pitchFamily="2" charset="-78"/>
            </a:rPr>
            <a:t>پروژه های تحقیقاتی مشترک</a:t>
          </a:r>
          <a:endParaRPr lang="fa-IR" dirty="0">
            <a:solidFill>
              <a:srgbClr val="FF0000"/>
            </a:solidFill>
            <a:cs typeface="B Nazanin" pitchFamily="2" charset="-78"/>
          </a:endParaRPr>
        </a:p>
      </dgm:t>
    </dgm:pt>
    <dgm:pt modelId="{C6FB0E19-ED63-4696-9CAB-445619A88823}" type="parTrans" cxnId="{86262535-A2DB-453D-A6DA-4BA55BB53A7C}">
      <dgm:prSet/>
      <dgm:spPr/>
      <dgm:t>
        <a:bodyPr/>
        <a:lstStyle/>
        <a:p>
          <a:pPr rtl="1"/>
          <a:endParaRPr lang="fa-IR"/>
        </a:p>
      </dgm:t>
    </dgm:pt>
    <dgm:pt modelId="{8913107B-C6FC-443C-92C5-122EB3D730C8}" type="sibTrans" cxnId="{86262535-A2DB-453D-A6DA-4BA55BB53A7C}">
      <dgm:prSet/>
      <dgm:spPr/>
      <dgm:t>
        <a:bodyPr/>
        <a:lstStyle/>
        <a:p>
          <a:pPr rtl="1"/>
          <a:endParaRPr lang="fa-IR"/>
        </a:p>
      </dgm:t>
    </dgm:pt>
    <dgm:pt modelId="{3734BEB7-269E-4918-A64B-9CD86BC59014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تبادل دانشجو</a:t>
          </a:r>
          <a:endParaRPr lang="fa-IR" dirty="0">
            <a:cs typeface="B Nazanin" pitchFamily="2" charset="-78"/>
          </a:endParaRPr>
        </a:p>
      </dgm:t>
    </dgm:pt>
    <dgm:pt modelId="{B6DE0712-3235-4440-B343-D6751AA856A0}" type="parTrans" cxnId="{BFD70A85-DA14-4D04-9FE8-E9D334C5C9E3}">
      <dgm:prSet/>
      <dgm:spPr/>
      <dgm:t>
        <a:bodyPr/>
        <a:lstStyle/>
        <a:p>
          <a:pPr rtl="1"/>
          <a:endParaRPr lang="fa-IR"/>
        </a:p>
      </dgm:t>
    </dgm:pt>
    <dgm:pt modelId="{982A33D9-494D-4DDB-9036-B79992EFC9C6}" type="sibTrans" cxnId="{BFD70A85-DA14-4D04-9FE8-E9D334C5C9E3}">
      <dgm:prSet/>
      <dgm:spPr/>
      <dgm:t>
        <a:bodyPr/>
        <a:lstStyle/>
        <a:p>
          <a:pPr rtl="1"/>
          <a:endParaRPr lang="fa-IR"/>
        </a:p>
      </dgm:t>
    </dgm:pt>
    <dgm:pt modelId="{3877C82A-BF6B-4655-BF17-EF86DC750AC8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تبادل استاد </a:t>
          </a:r>
          <a:endParaRPr lang="fa-IR" dirty="0">
            <a:cs typeface="B Nazanin" pitchFamily="2" charset="-78"/>
          </a:endParaRPr>
        </a:p>
      </dgm:t>
    </dgm:pt>
    <dgm:pt modelId="{4205C4C4-13BC-4C11-9AB9-0DD2B7F9B9C1}" type="parTrans" cxnId="{C9F53E98-DDAF-43A3-AD65-8AE6029D0B23}">
      <dgm:prSet/>
      <dgm:spPr/>
      <dgm:t>
        <a:bodyPr/>
        <a:lstStyle/>
        <a:p>
          <a:pPr rtl="1"/>
          <a:endParaRPr lang="fa-IR"/>
        </a:p>
      </dgm:t>
    </dgm:pt>
    <dgm:pt modelId="{3D4937C6-B27B-4A3D-8E25-47D18B9281A2}" type="sibTrans" cxnId="{C9F53E98-DDAF-43A3-AD65-8AE6029D0B23}">
      <dgm:prSet/>
      <dgm:spPr/>
      <dgm:t>
        <a:bodyPr/>
        <a:lstStyle/>
        <a:p>
          <a:pPr rtl="1"/>
          <a:endParaRPr lang="fa-IR"/>
        </a:p>
      </dgm:t>
    </dgm:pt>
    <dgm:pt modelId="{CDD406C1-018C-4B3E-8B4D-1851112DE1B4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Nazanin" pitchFamily="2" charset="-78"/>
            </a:rPr>
            <a:t>برنامه ریزی </a:t>
          </a:r>
          <a:endParaRPr lang="fa-IR" dirty="0">
            <a:solidFill>
              <a:srgbClr val="FF0000"/>
            </a:solidFill>
            <a:cs typeface="B Nazanin" pitchFamily="2" charset="-78"/>
          </a:endParaRPr>
        </a:p>
      </dgm:t>
    </dgm:pt>
    <dgm:pt modelId="{40E04E1B-DD15-4DA8-9774-6567282D2125}" type="parTrans" cxnId="{5ED8E6F4-ED54-4952-85CD-9E883366A4F7}">
      <dgm:prSet/>
      <dgm:spPr/>
      <dgm:t>
        <a:bodyPr/>
        <a:lstStyle/>
        <a:p>
          <a:pPr rtl="1"/>
          <a:endParaRPr lang="fa-IR"/>
        </a:p>
      </dgm:t>
    </dgm:pt>
    <dgm:pt modelId="{B5D3DB5D-7686-4D9D-98E1-72AE63C7122E}" type="sibTrans" cxnId="{5ED8E6F4-ED54-4952-85CD-9E883366A4F7}">
      <dgm:prSet/>
      <dgm:spPr/>
      <dgm:t>
        <a:bodyPr/>
        <a:lstStyle/>
        <a:p>
          <a:pPr rtl="1"/>
          <a:endParaRPr lang="fa-IR"/>
        </a:p>
      </dgm:t>
    </dgm:pt>
    <dgm:pt modelId="{BC2AE0E4-3452-435D-BC5F-AF38BB2A1BF0}">
      <dgm:prSet phldrT="[Text]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قراردادهای فعال بین المللی</a:t>
          </a:r>
          <a:endParaRPr lang="fa-IR" dirty="0">
            <a:cs typeface="B Nazanin" pitchFamily="2" charset="-78"/>
          </a:endParaRPr>
        </a:p>
      </dgm:t>
    </dgm:pt>
    <dgm:pt modelId="{EC336D5F-6AAB-4D25-B0F0-99A2D8337AA3}" type="sibTrans" cxnId="{FF60141B-CD7B-42E9-9D71-ED77F0FD3ECA}">
      <dgm:prSet/>
      <dgm:spPr/>
      <dgm:t>
        <a:bodyPr/>
        <a:lstStyle/>
        <a:p>
          <a:pPr rtl="1"/>
          <a:endParaRPr lang="fa-IR"/>
        </a:p>
      </dgm:t>
    </dgm:pt>
    <dgm:pt modelId="{EAE8F352-20CB-43BE-A999-BB7F710BEFB7}" type="parTrans" cxnId="{FF60141B-CD7B-42E9-9D71-ED77F0FD3ECA}">
      <dgm:prSet/>
      <dgm:spPr/>
      <dgm:t>
        <a:bodyPr/>
        <a:lstStyle/>
        <a:p>
          <a:pPr rtl="1"/>
          <a:endParaRPr lang="fa-IR"/>
        </a:p>
      </dgm:t>
    </dgm:pt>
    <dgm:pt modelId="{E13B2FF6-FCAE-491B-9584-6F499AE9DAC9}">
      <dgm:prSet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pPr rtl="1"/>
          <a:r>
            <a:rPr lang="fa-IR" dirty="0" smtClean="0">
              <a:solidFill>
                <a:srgbClr val="FF0000"/>
              </a:solidFill>
              <a:cs typeface="B Nazanin" pitchFamily="2" charset="-78"/>
            </a:rPr>
            <a:t>ارتباط با شخصیتها و دانشگاههای معتبر بین المللی</a:t>
          </a:r>
          <a:endParaRPr lang="fa-IR" dirty="0">
            <a:solidFill>
              <a:srgbClr val="FF0000"/>
            </a:solidFill>
            <a:cs typeface="B Nazanin" pitchFamily="2" charset="-78"/>
          </a:endParaRPr>
        </a:p>
      </dgm:t>
    </dgm:pt>
    <dgm:pt modelId="{DC16EBA2-4F3D-4EBF-8F92-DB8491D99875}" type="sibTrans" cxnId="{39538BD4-859D-4076-A409-38BB1892CF90}">
      <dgm:prSet/>
      <dgm:spPr/>
      <dgm:t>
        <a:bodyPr/>
        <a:lstStyle/>
        <a:p>
          <a:pPr rtl="1"/>
          <a:endParaRPr lang="fa-IR"/>
        </a:p>
      </dgm:t>
    </dgm:pt>
    <dgm:pt modelId="{DBD12BE0-1B47-4B43-AB67-D99420D67672}" type="parTrans" cxnId="{39538BD4-859D-4076-A409-38BB1892CF90}">
      <dgm:prSet/>
      <dgm:spPr/>
      <dgm:t>
        <a:bodyPr/>
        <a:lstStyle/>
        <a:p>
          <a:pPr rtl="1"/>
          <a:endParaRPr lang="fa-IR"/>
        </a:p>
      </dgm:t>
    </dgm:pt>
    <dgm:pt modelId="{F4E29C89-8B39-4E32-B7C8-3A3068140836}" type="pres">
      <dgm:prSet presAssocID="{2B8FFA06-95BA-4666-9161-5C6A69D570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2E3A19C-0B96-46FA-8061-E4201BE6139D}" type="pres">
      <dgm:prSet presAssocID="{2B8FFA06-95BA-4666-9161-5C6A69D57082}" presName="radial" presStyleCnt="0">
        <dgm:presLayoutVars>
          <dgm:animLvl val="ctr"/>
        </dgm:presLayoutVars>
      </dgm:prSet>
      <dgm:spPr/>
    </dgm:pt>
    <dgm:pt modelId="{BC215412-A237-4C16-8A9E-F97C79C6E3CB}" type="pres">
      <dgm:prSet presAssocID="{C2998CFC-DB11-4A18-B6C1-6C435943581C}" presName="centerShape" presStyleLbl="vennNode1" presStyleIdx="0" presStyleCnt="8" custScaleX="90141" custScaleY="69197" custLinFactNeighborX="-678" custLinFactNeighborY="-1010"/>
      <dgm:spPr/>
      <dgm:t>
        <a:bodyPr/>
        <a:lstStyle/>
        <a:p>
          <a:pPr rtl="1"/>
          <a:endParaRPr lang="fa-IR"/>
        </a:p>
      </dgm:t>
    </dgm:pt>
    <dgm:pt modelId="{54496634-2268-4436-BA89-449D664F25A7}" type="pres">
      <dgm:prSet presAssocID="{DDEBFB74-1D57-4238-AD5B-4440EFEBEF0F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953CB2-F29A-4603-B8E1-2024A0856073}" type="pres">
      <dgm:prSet presAssocID="{CDD406C1-018C-4B3E-8B4D-1851112DE1B4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4842F2-B034-47F5-81D9-D3EABAE4BD80}" type="pres">
      <dgm:prSet presAssocID="{BC2AE0E4-3452-435D-BC5F-AF38BB2A1BF0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3A1B63-B080-49D2-8594-A7D57DE2D103}" type="pres">
      <dgm:prSet presAssocID="{E13B2FF6-FCAE-491B-9584-6F499AE9DAC9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64F4D0-697C-4A16-BF68-C3430D634E9D}" type="pres">
      <dgm:prSet presAssocID="{7F335793-19FB-4583-97C5-4ACBA0FD8E7B}" presName="node" presStyleLbl="vennNode1" presStyleIdx="5" presStyleCnt="8" custRadScaleRad="99475" custRadScaleInc="348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B431D9-F065-4355-9679-801E183125E2}" type="pres">
      <dgm:prSet presAssocID="{3734BEB7-269E-4918-A64B-9CD86BC59014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C60F45B-09C9-40DC-830E-C9CF7FDE6145}" type="pres">
      <dgm:prSet presAssocID="{3877C82A-BF6B-4655-BF17-EF86DC750AC8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9F53E98-DDAF-43A3-AD65-8AE6029D0B23}" srcId="{C2998CFC-DB11-4A18-B6C1-6C435943581C}" destId="{3877C82A-BF6B-4655-BF17-EF86DC750AC8}" srcOrd="6" destOrd="0" parTransId="{4205C4C4-13BC-4C11-9AB9-0DD2B7F9B9C1}" sibTransId="{3D4937C6-B27B-4A3D-8E25-47D18B9281A2}"/>
    <dgm:cxn modelId="{5E3969B1-668B-4978-9CA9-3E32865C4741}" type="presOf" srcId="{3734BEB7-269E-4918-A64B-9CD86BC59014}" destId="{40B431D9-F065-4355-9679-801E183125E2}" srcOrd="0" destOrd="0" presId="urn:microsoft.com/office/officeart/2005/8/layout/radial3"/>
    <dgm:cxn modelId="{BFD70A85-DA14-4D04-9FE8-E9D334C5C9E3}" srcId="{C2998CFC-DB11-4A18-B6C1-6C435943581C}" destId="{3734BEB7-269E-4918-A64B-9CD86BC59014}" srcOrd="5" destOrd="0" parTransId="{B6DE0712-3235-4440-B343-D6751AA856A0}" sibTransId="{982A33D9-494D-4DDB-9036-B79992EFC9C6}"/>
    <dgm:cxn modelId="{86262535-A2DB-453D-A6DA-4BA55BB53A7C}" srcId="{C2998CFC-DB11-4A18-B6C1-6C435943581C}" destId="{7F335793-19FB-4583-97C5-4ACBA0FD8E7B}" srcOrd="4" destOrd="0" parTransId="{C6FB0E19-ED63-4696-9CAB-445619A88823}" sibTransId="{8913107B-C6FC-443C-92C5-122EB3D730C8}"/>
    <dgm:cxn modelId="{3285EA55-30B6-4E3F-8EEE-7ADF8FF813C3}" type="presOf" srcId="{DDEBFB74-1D57-4238-AD5B-4440EFEBEF0F}" destId="{54496634-2268-4436-BA89-449D664F25A7}" srcOrd="0" destOrd="0" presId="urn:microsoft.com/office/officeart/2005/8/layout/radial3"/>
    <dgm:cxn modelId="{FF60141B-CD7B-42E9-9D71-ED77F0FD3ECA}" srcId="{C2998CFC-DB11-4A18-B6C1-6C435943581C}" destId="{BC2AE0E4-3452-435D-BC5F-AF38BB2A1BF0}" srcOrd="2" destOrd="0" parTransId="{EAE8F352-20CB-43BE-A999-BB7F710BEFB7}" sibTransId="{EC336D5F-6AAB-4D25-B0F0-99A2D8337AA3}"/>
    <dgm:cxn modelId="{0F6F1954-5FF7-4C33-AA18-7E70DFED076B}" type="presOf" srcId="{2B8FFA06-95BA-4666-9161-5C6A69D57082}" destId="{F4E29C89-8B39-4E32-B7C8-3A3068140836}" srcOrd="0" destOrd="0" presId="urn:microsoft.com/office/officeart/2005/8/layout/radial3"/>
    <dgm:cxn modelId="{D631029E-50EB-4589-AC2B-7E9650FF8B62}" srcId="{2B8FFA06-95BA-4666-9161-5C6A69D57082}" destId="{C2998CFC-DB11-4A18-B6C1-6C435943581C}" srcOrd="0" destOrd="0" parTransId="{07F603F7-466F-4C72-A46C-77CC7A5B031E}" sibTransId="{E01D0B74-B6E5-420E-AD97-08DC47DBBD34}"/>
    <dgm:cxn modelId="{43D40B1B-E915-4796-A55B-70206186304D}" type="presOf" srcId="{BC2AE0E4-3452-435D-BC5F-AF38BB2A1BF0}" destId="{ED4842F2-B034-47F5-81D9-D3EABAE4BD80}" srcOrd="0" destOrd="0" presId="urn:microsoft.com/office/officeart/2005/8/layout/radial3"/>
    <dgm:cxn modelId="{58D2FEB2-FEFD-4A06-A93B-FE32482234D9}" type="presOf" srcId="{3877C82A-BF6B-4655-BF17-EF86DC750AC8}" destId="{BC60F45B-09C9-40DC-830E-C9CF7FDE6145}" srcOrd="0" destOrd="0" presId="urn:microsoft.com/office/officeart/2005/8/layout/radial3"/>
    <dgm:cxn modelId="{39538BD4-859D-4076-A409-38BB1892CF90}" srcId="{C2998CFC-DB11-4A18-B6C1-6C435943581C}" destId="{E13B2FF6-FCAE-491B-9584-6F499AE9DAC9}" srcOrd="3" destOrd="0" parTransId="{DBD12BE0-1B47-4B43-AB67-D99420D67672}" sibTransId="{DC16EBA2-4F3D-4EBF-8F92-DB8491D99875}"/>
    <dgm:cxn modelId="{5ED8E6F4-ED54-4952-85CD-9E883366A4F7}" srcId="{C2998CFC-DB11-4A18-B6C1-6C435943581C}" destId="{CDD406C1-018C-4B3E-8B4D-1851112DE1B4}" srcOrd="1" destOrd="0" parTransId="{40E04E1B-DD15-4DA8-9774-6567282D2125}" sibTransId="{B5D3DB5D-7686-4D9D-98E1-72AE63C7122E}"/>
    <dgm:cxn modelId="{67422DCD-C1B7-4F28-959F-DDB7074680CB}" type="presOf" srcId="{7F335793-19FB-4583-97C5-4ACBA0FD8E7B}" destId="{8964F4D0-697C-4A16-BF68-C3430D634E9D}" srcOrd="0" destOrd="0" presId="urn:microsoft.com/office/officeart/2005/8/layout/radial3"/>
    <dgm:cxn modelId="{EB52DF86-CBFA-4F60-95A5-9F47979DBF61}" type="presOf" srcId="{CDD406C1-018C-4B3E-8B4D-1851112DE1B4}" destId="{17953CB2-F29A-4603-B8E1-2024A0856073}" srcOrd="0" destOrd="0" presId="urn:microsoft.com/office/officeart/2005/8/layout/radial3"/>
    <dgm:cxn modelId="{B7FE634A-E31C-488F-B9F3-9C6E15C49AF7}" type="presOf" srcId="{E13B2FF6-FCAE-491B-9584-6F499AE9DAC9}" destId="{013A1B63-B080-49D2-8594-A7D57DE2D103}" srcOrd="0" destOrd="0" presId="urn:microsoft.com/office/officeart/2005/8/layout/radial3"/>
    <dgm:cxn modelId="{88F47B85-1591-4A72-B6A6-8F8EC0AC8020}" srcId="{C2998CFC-DB11-4A18-B6C1-6C435943581C}" destId="{DDEBFB74-1D57-4238-AD5B-4440EFEBEF0F}" srcOrd="0" destOrd="0" parTransId="{FB7D8330-8322-4E4E-AF78-A0CB36CF44D4}" sibTransId="{332B0CD4-670C-482D-B309-5B90E3DC91CD}"/>
    <dgm:cxn modelId="{A955EF71-B61B-4749-86BA-242106A6EB4A}" type="presOf" srcId="{C2998CFC-DB11-4A18-B6C1-6C435943581C}" destId="{BC215412-A237-4C16-8A9E-F97C79C6E3CB}" srcOrd="0" destOrd="0" presId="urn:microsoft.com/office/officeart/2005/8/layout/radial3"/>
    <dgm:cxn modelId="{CC97C394-B644-40A9-81D3-1F1090919C4B}" type="presParOf" srcId="{F4E29C89-8B39-4E32-B7C8-3A3068140836}" destId="{32E3A19C-0B96-46FA-8061-E4201BE6139D}" srcOrd="0" destOrd="0" presId="urn:microsoft.com/office/officeart/2005/8/layout/radial3"/>
    <dgm:cxn modelId="{92C4D4C3-34A2-499C-901A-F7FFBFEEC3AD}" type="presParOf" srcId="{32E3A19C-0B96-46FA-8061-E4201BE6139D}" destId="{BC215412-A237-4C16-8A9E-F97C79C6E3CB}" srcOrd="0" destOrd="0" presId="urn:microsoft.com/office/officeart/2005/8/layout/radial3"/>
    <dgm:cxn modelId="{4C52B78B-EE82-4816-85C9-4821AD96E00A}" type="presParOf" srcId="{32E3A19C-0B96-46FA-8061-E4201BE6139D}" destId="{54496634-2268-4436-BA89-449D664F25A7}" srcOrd="1" destOrd="0" presId="urn:microsoft.com/office/officeart/2005/8/layout/radial3"/>
    <dgm:cxn modelId="{7DF9C2AF-F62E-44CB-925E-FADC402CB97C}" type="presParOf" srcId="{32E3A19C-0B96-46FA-8061-E4201BE6139D}" destId="{17953CB2-F29A-4603-B8E1-2024A0856073}" srcOrd="2" destOrd="0" presId="urn:microsoft.com/office/officeart/2005/8/layout/radial3"/>
    <dgm:cxn modelId="{759FD28B-BB66-4B81-A0C4-5CE525534529}" type="presParOf" srcId="{32E3A19C-0B96-46FA-8061-E4201BE6139D}" destId="{ED4842F2-B034-47F5-81D9-D3EABAE4BD80}" srcOrd="3" destOrd="0" presId="urn:microsoft.com/office/officeart/2005/8/layout/radial3"/>
    <dgm:cxn modelId="{669A604E-A59D-4912-933A-3D0E7A43EF3F}" type="presParOf" srcId="{32E3A19C-0B96-46FA-8061-E4201BE6139D}" destId="{013A1B63-B080-49D2-8594-A7D57DE2D103}" srcOrd="4" destOrd="0" presId="urn:microsoft.com/office/officeart/2005/8/layout/radial3"/>
    <dgm:cxn modelId="{D30D7C91-765B-4DE0-84A7-8BF467DF561E}" type="presParOf" srcId="{32E3A19C-0B96-46FA-8061-E4201BE6139D}" destId="{8964F4D0-697C-4A16-BF68-C3430D634E9D}" srcOrd="5" destOrd="0" presId="urn:microsoft.com/office/officeart/2005/8/layout/radial3"/>
    <dgm:cxn modelId="{2DEEE314-440C-4380-8297-EAC17342BF76}" type="presParOf" srcId="{32E3A19C-0B96-46FA-8061-E4201BE6139D}" destId="{40B431D9-F065-4355-9679-801E183125E2}" srcOrd="6" destOrd="0" presId="urn:microsoft.com/office/officeart/2005/8/layout/radial3"/>
    <dgm:cxn modelId="{43F0298F-C21A-4E69-9C4D-2FC43D07EE7C}" type="presParOf" srcId="{32E3A19C-0B96-46FA-8061-E4201BE6139D}" destId="{BC60F45B-09C9-40DC-830E-C9CF7FDE6145}" srcOrd="7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AC11C-211F-4773-8BB6-E89C5F205DE4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2E96-4DD2-4F75-9532-34110194EA7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695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2E96-4DD2-4F75-9532-34110194EA76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61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4F94CA-694D-4E85-85AA-620D878FC175}" type="datetimeFigureOut">
              <a:rPr lang="en-US" smtClean="0"/>
              <a:pPr/>
              <a:t>3/6/2017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3BBC19-D758-4C9E-A454-80FFFF6418A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92440"/>
            <a:ext cx="4392488" cy="236556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39552" y="2469562"/>
            <a:ext cx="8174002" cy="1823534"/>
          </a:xfrm>
          <a:prstGeom prst="rect">
            <a:avLst/>
          </a:prstGeom>
        </p:spPr>
        <p:txBody>
          <a:bodyPr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 smtClean="0">
                <a:cs typeface="B Nazanin" panose="00000400000000000000" pitchFamily="2" charset="-78"/>
              </a:rPr>
              <a:t>بین المللی شدن آموزش عالی:موانع و چالش ها</a:t>
            </a:r>
            <a:br>
              <a:rPr lang="fa-IR" sz="3600" dirty="0" smtClean="0">
                <a:cs typeface="B Nazanin" panose="00000400000000000000" pitchFamily="2" charset="-78"/>
              </a:rPr>
            </a:br>
            <a:r>
              <a:rPr lang="fa-IR" sz="3600" dirty="0" smtClean="0">
                <a:cs typeface="B Nazanin" panose="00000400000000000000" pitchFamily="2" charset="-78"/>
              </a:rPr>
              <a:t>اسفند </a:t>
            </a:r>
            <a:r>
              <a:rPr lang="fa-IR" sz="3600" dirty="0" smtClean="0">
                <a:cs typeface="B Nazanin" panose="00000400000000000000" pitchFamily="2" charset="-78"/>
              </a:rPr>
              <a:t>1395</a:t>
            </a:r>
          </a:p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دکتر پریچهر حناچی مدیریت بین الملل دانشگاه الزهرا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0"/>
            <a:ext cx="2592288" cy="1944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7"/>
            <a:ext cx="3491880" cy="24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628" y="2636912"/>
            <a:ext cx="8229600" cy="4525963"/>
          </a:xfrm>
        </p:spPr>
        <p:txBody>
          <a:bodyPr>
            <a:normAutofit/>
          </a:bodyPr>
          <a:lstStyle/>
          <a:p>
            <a:r>
              <a:rPr lang="fa-IR" b="1" u="sng" dirty="0"/>
              <a:t>فرهنگ دانشگاهی: </a:t>
            </a:r>
            <a:endParaRPr lang="en-US" dirty="0"/>
          </a:p>
          <a:p>
            <a:pPr lvl="0"/>
            <a:r>
              <a:rPr lang="fa-IR" dirty="0"/>
              <a:t>باید دید تا چه اندازه در دانشگاه خلاقیت، نوآوری و توان ریسک پذیری وجود دارد؟</a:t>
            </a:r>
            <a:endParaRPr lang="en-US" dirty="0"/>
          </a:p>
          <a:p>
            <a:pPr lvl="0"/>
            <a:r>
              <a:rPr lang="fa-IR" dirty="0">
                <a:solidFill>
                  <a:srgbClr val="FF0000"/>
                </a:solidFill>
              </a:rPr>
              <a:t>تا چه اندازه در دانشگاه کار تیمی و گروهی پذیرفته شده است؟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fa-IR" dirty="0">
                <a:solidFill>
                  <a:srgbClr val="FF0000"/>
                </a:solidFill>
              </a:rPr>
              <a:t>تا چه اندازه مدیران و جامعه دانشگاهی به پیگیری هدف بین‌ المللی شدن پایبندند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823" y="1298869"/>
            <a:ext cx="62392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58" y="116632"/>
            <a:ext cx="1228637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296144" cy="1119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8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u="sng" dirty="0"/>
              <a:t>در بخش پژوهش</a:t>
            </a:r>
            <a:r>
              <a:rPr lang="fa-IR" sz="3600" b="1" u="sng" dirty="0" smtClean="0"/>
              <a:t>:</a:t>
            </a:r>
            <a:endParaRPr lang="en-US" sz="3600" b="1" u="sng" dirty="0" smtClean="0"/>
          </a:p>
          <a:p>
            <a:pPr algn="r" rtl="1"/>
            <a:endParaRPr lang="en-US" sz="3600" dirty="0"/>
          </a:p>
          <a:p>
            <a:pPr lvl="0" algn="r" rtl="1"/>
            <a:r>
              <a:rPr lang="fa-IR" sz="2800" dirty="0"/>
              <a:t>باید دید در دانشگاه تا چه اندازه به منابع روز و پایگاه‌های اطلاعاتی معتبر دسترسی وجود دارد؟</a:t>
            </a:r>
            <a:endParaRPr lang="en-US" sz="2800" dirty="0"/>
          </a:p>
          <a:p>
            <a:pPr lvl="0" algn="r" rtl="1"/>
            <a:r>
              <a:rPr lang="fa-IR" sz="2800" dirty="0"/>
              <a:t>آیا دانشگاه توان مشارکت در کنفرانس‌ها، جشنواره‌ها و سمینارهای علمی – بین ‌المللی را دارد؟</a:t>
            </a:r>
            <a:endParaRPr lang="en-US" sz="2800" dirty="0"/>
          </a:p>
          <a:p>
            <a:pPr lvl="0" algn="r" rtl="1"/>
            <a:r>
              <a:rPr lang="fa-IR" sz="2800" dirty="0"/>
              <a:t>آیا پژوهش در مورد مسائل علمی روز انجام می‌گیرد؟</a:t>
            </a:r>
            <a:endParaRPr lang="en-US" sz="2800" dirty="0"/>
          </a:p>
          <a:p>
            <a:pPr lvl="0" algn="r" rtl="1"/>
            <a:r>
              <a:rPr lang="fa-IR" sz="2800" dirty="0">
                <a:solidFill>
                  <a:srgbClr val="FF0000"/>
                </a:solidFill>
              </a:rPr>
              <a:t>آیا انتشارات یا نشریات پژوهشی بین ‌المللی در دانشگاه وجود دارد؟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/>
            <a:r>
              <a:rPr lang="fa-IR" sz="2800" dirty="0">
                <a:solidFill>
                  <a:srgbClr val="FF0000"/>
                </a:solidFill>
              </a:rPr>
              <a:t>آیا پروژه‌های تحقیقاتی مشترک بین ‌المللی در دانشگاه </a:t>
            </a:r>
            <a:r>
              <a:rPr lang="fa-IR" sz="2800" dirty="0" smtClean="0">
                <a:solidFill>
                  <a:srgbClr val="FF0000"/>
                </a:solidFill>
              </a:rPr>
              <a:t>ترغیب </a:t>
            </a:r>
            <a:r>
              <a:rPr lang="fa-IR" sz="2800" dirty="0">
                <a:solidFill>
                  <a:srgbClr val="FF0000"/>
                </a:solidFill>
              </a:rPr>
              <a:t>و حمایت می‌شود؟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/>
            <a:r>
              <a:rPr lang="fa-IR" sz="2800" dirty="0">
                <a:solidFill>
                  <a:srgbClr val="FF0000"/>
                </a:solidFill>
              </a:rPr>
              <a:t>آیا از مشارکت دانشجویان در فرصت‌های پژوهشی بین ‌المللی </a:t>
            </a:r>
            <a:r>
              <a:rPr lang="fa-IR" sz="2800" dirty="0" smtClean="0">
                <a:solidFill>
                  <a:srgbClr val="FF0000"/>
                </a:solidFill>
              </a:rPr>
              <a:t>حمایت </a:t>
            </a:r>
            <a:r>
              <a:rPr lang="fa-IR" sz="2800" dirty="0">
                <a:solidFill>
                  <a:srgbClr val="FF0000"/>
                </a:solidFill>
              </a:rPr>
              <a:t>می‌شود؟</a:t>
            </a:r>
            <a:endParaRPr lang="en-US" sz="2800" dirty="0">
              <a:solidFill>
                <a:srgbClr val="FF0000"/>
              </a:solidFill>
            </a:endParaRPr>
          </a:p>
          <a:p>
            <a:pPr algn="r" rtl="1"/>
            <a:endParaRPr lang="en-US" sz="28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52396" y="176851"/>
            <a:ext cx="6239207" cy="587853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a-IR" sz="280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دانشگاهها</a:t>
            </a:r>
            <a:r>
              <a:rPr lang="en-US" sz="280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sz="280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97351"/>
            <a:ext cx="8229600" cy="4525963"/>
          </a:xfrm>
        </p:spPr>
        <p:txBody>
          <a:bodyPr>
            <a:normAutofit/>
          </a:bodyPr>
          <a:lstStyle/>
          <a:p>
            <a:r>
              <a:rPr lang="fa-IR" b="1" u="sng" dirty="0"/>
              <a:t>در بخش آموزش:</a:t>
            </a:r>
            <a:endParaRPr lang="en-US" dirty="0"/>
          </a:p>
          <a:p>
            <a:pPr lvl="0"/>
            <a:r>
              <a:rPr lang="fa-IR" dirty="0">
                <a:solidFill>
                  <a:srgbClr val="FF0000"/>
                </a:solidFill>
              </a:rPr>
              <a:t>آیا محتوای ارائه شده به دانشجویان مطابق با استانداردهای بین‌ المللی است؟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fa-IR" dirty="0"/>
              <a:t>آیا از روش‌های نوین در تدریس استفاده می‌شود</a:t>
            </a:r>
            <a:r>
              <a:rPr lang="fa-IR" dirty="0" smtClean="0"/>
              <a:t>؟</a:t>
            </a:r>
          </a:p>
          <a:p>
            <a:pPr lvl="0"/>
            <a:endParaRPr lang="fa-IR" dirty="0"/>
          </a:p>
          <a:p>
            <a:pPr lvl="0"/>
            <a:r>
              <a:rPr lang="fa-IR" dirty="0" smtClean="0"/>
              <a:t> </a:t>
            </a:r>
            <a:r>
              <a:rPr lang="fa-IR" dirty="0"/>
              <a:t>آیا اساتید با روش‌های جدید تدریس آشنایی دارند</a:t>
            </a:r>
            <a:r>
              <a:rPr lang="fa-IR" dirty="0" smtClean="0"/>
              <a:t>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440160" cy="1127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58" y="116631"/>
            <a:ext cx="1228637" cy="1087903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91680" y="1340768"/>
            <a:ext cx="62392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r>
              <a:rPr lang="fa-IR" b="1" u="sng" dirty="0"/>
              <a:t>در بخش همکاری‌های علمی – بین ‌المللی: </a:t>
            </a:r>
            <a:endParaRPr lang="en-US" b="1" u="sng" dirty="0" smtClean="0"/>
          </a:p>
          <a:p>
            <a:pPr marL="109728" indent="0">
              <a:buNone/>
            </a:pPr>
            <a:endParaRPr lang="en-US" dirty="0"/>
          </a:p>
          <a:p>
            <a:pPr lvl="0"/>
            <a:r>
              <a:rPr lang="fa-IR" sz="2800" dirty="0"/>
              <a:t>آیا دانشگاه قراردادها و توافق‌ نامه‌های </a:t>
            </a:r>
            <a:r>
              <a:rPr lang="fa-IR" sz="2800" dirty="0" smtClean="0"/>
              <a:t>عملیاتی و فعال </a:t>
            </a:r>
            <a:r>
              <a:rPr lang="fa-IR" sz="2800" dirty="0"/>
              <a:t>در عرصه بین ‌المللی دارد</a:t>
            </a:r>
            <a:r>
              <a:rPr lang="fa-IR" sz="2800" dirty="0" smtClean="0"/>
              <a:t>؟</a:t>
            </a:r>
          </a:p>
          <a:p>
            <a:r>
              <a:rPr lang="fa-IR" sz="2800" dirty="0">
                <a:solidFill>
                  <a:srgbClr val="FF0000"/>
                </a:solidFill>
              </a:rPr>
              <a:t>آیا دانشگاه می‌تواند به خوبی خود را در عرصه بین ‌المللی معرفی کند</a:t>
            </a:r>
            <a:r>
              <a:rPr lang="fa-IR" sz="2800" dirty="0" smtClean="0">
                <a:solidFill>
                  <a:srgbClr val="FF0000"/>
                </a:solidFill>
              </a:rPr>
              <a:t>؟</a:t>
            </a:r>
            <a:endParaRPr lang="en-US" sz="2800" dirty="0"/>
          </a:p>
          <a:p>
            <a:pPr lvl="0"/>
            <a:r>
              <a:rPr lang="fa-IR" sz="2800" dirty="0">
                <a:solidFill>
                  <a:srgbClr val="FF0000"/>
                </a:solidFill>
              </a:rPr>
              <a:t>آیا دانشگاه در مجامع و اتحادیه‌های بین‌ المللی عضویت دارد؟</a:t>
            </a:r>
            <a:endParaRPr lang="en-US" sz="28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58" y="116632"/>
            <a:ext cx="1228637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440160" cy="1127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57823" y="1298869"/>
            <a:ext cx="62392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208" y="1196752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fa-IR" sz="4000" b="1" u="sng" dirty="0"/>
              <a:t>در بخش اعضای هیأت علمی:</a:t>
            </a:r>
            <a:endParaRPr lang="en-US" sz="4000" dirty="0"/>
          </a:p>
          <a:p>
            <a:pPr lvl="0"/>
            <a:r>
              <a:rPr lang="fa-IR" sz="3800" dirty="0">
                <a:solidFill>
                  <a:srgbClr val="FF0000"/>
                </a:solidFill>
              </a:rPr>
              <a:t>آیا مبادله اعضای هیأت علمی وجود دارد و از اساتید خارجی برای تدریس استفاده می‌شود؟</a:t>
            </a:r>
            <a:endParaRPr lang="en-US" sz="3800" dirty="0">
              <a:solidFill>
                <a:srgbClr val="FF0000"/>
              </a:solidFill>
            </a:endParaRPr>
          </a:p>
          <a:p>
            <a:pPr lvl="0"/>
            <a:r>
              <a:rPr lang="fa-IR" sz="3800" dirty="0">
                <a:solidFill>
                  <a:srgbClr val="FF0000"/>
                </a:solidFill>
              </a:rPr>
              <a:t>آیا اعضای هیأت علمی به موضوع بین‌ المللی شدن دانشگاه‌ها پایبند بوده و بر اساس آن عمل می‌کنند؟</a:t>
            </a:r>
            <a:endParaRPr lang="en-US" sz="3800" dirty="0">
              <a:solidFill>
                <a:srgbClr val="FF0000"/>
              </a:solidFill>
            </a:endParaRPr>
          </a:p>
          <a:p>
            <a:pPr lvl="0"/>
            <a:r>
              <a:rPr lang="fa-IR" sz="3800" dirty="0"/>
              <a:t>آیا روش‌هایی برای آموزش الزامات بین‌ المللی شدن برای اساتید در نظر گرفته شده است</a:t>
            </a:r>
            <a:r>
              <a:rPr lang="fa-IR" sz="3800" dirty="0" smtClean="0"/>
              <a:t>؟</a:t>
            </a:r>
            <a:endParaRPr lang="en-US" sz="3800" dirty="0" smtClean="0"/>
          </a:p>
          <a:p>
            <a:pPr marL="109728" lvl="0" indent="0">
              <a:buNone/>
            </a:pPr>
            <a:endParaRPr lang="en-US" sz="3400" dirty="0"/>
          </a:p>
          <a:p>
            <a:pPr marL="109728" lvl="0" indent="0">
              <a:buNone/>
            </a:pPr>
            <a:endParaRPr lang="en-US" sz="3400" dirty="0"/>
          </a:p>
          <a:p>
            <a:r>
              <a:rPr lang="fa-IR" sz="4600" b="1" u="sng" dirty="0"/>
              <a:t>در بخش دانشجویان:</a:t>
            </a:r>
            <a:endParaRPr lang="en-US" sz="4600" dirty="0"/>
          </a:p>
          <a:p>
            <a:pPr lvl="0"/>
            <a:r>
              <a:rPr lang="fa-IR" sz="3800" dirty="0">
                <a:solidFill>
                  <a:srgbClr val="FF0000"/>
                </a:solidFill>
              </a:rPr>
              <a:t>آیا دوره‌هایی نظیر زبان خارجی، فناوری اطلاعات، ارتباطات بین ‌فرهنگی و چند فرهنگ‌ گرایی برای دانشجوبان در نظر گرفته شده است</a:t>
            </a:r>
            <a:r>
              <a:rPr lang="fa-IR" sz="3800" dirty="0" smtClean="0">
                <a:solidFill>
                  <a:srgbClr val="FF0000"/>
                </a:solidFill>
              </a:rPr>
              <a:t>؟</a:t>
            </a:r>
          </a:p>
          <a:p>
            <a:pPr marL="109728" lvl="0" indent="0">
              <a:buNone/>
            </a:pPr>
            <a:endParaRPr lang="en-US" sz="3800" dirty="0">
              <a:solidFill>
                <a:srgbClr val="FF0000"/>
              </a:solidFill>
            </a:endParaRPr>
          </a:p>
          <a:p>
            <a:pPr lvl="0"/>
            <a:r>
              <a:rPr lang="fa-IR" sz="3800" dirty="0"/>
              <a:t>آیا سازوکاری برای مبادله دانشجو وجود دارد</a:t>
            </a:r>
            <a:r>
              <a:rPr lang="fa-IR" sz="3800" dirty="0" smtClean="0"/>
              <a:t>؟</a:t>
            </a:r>
          </a:p>
          <a:p>
            <a:pPr marL="109728" lvl="0" indent="0">
              <a:buNone/>
            </a:pPr>
            <a:endParaRPr lang="en-US" sz="3800" dirty="0"/>
          </a:p>
          <a:p>
            <a:pPr lvl="0"/>
            <a:r>
              <a:rPr lang="fa-IR" sz="3800" dirty="0"/>
              <a:t>نسبت دانشجویان غیر ایرانی به کل دانشجویان چگونه است؟</a:t>
            </a:r>
            <a:endParaRPr lang="en-US" sz="3800" dirty="0"/>
          </a:p>
          <a:p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440160" cy="1191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96143" cy="1152128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452396" y="85253"/>
            <a:ext cx="62392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032777"/>
          </a:xfrm>
        </p:spPr>
        <p:txBody>
          <a:bodyPr>
            <a:normAutofit fontScale="77500" lnSpcReduction="20000"/>
          </a:bodyPr>
          <a:lstStyle/>
          <a:p>
            <a:r>
              <a:rPr lang="fa-IR" sz="3600" b="1" u="sng" dirty="0"/>
              <a:t>در بخش کارکنان:</a:t>
            </a:r>
            <a:endParaRPr lang="en-US" sz="3600" dirty="0"/>
          </a:p>
          <a:p>
            <a:pPr lvl="0"/>
            <a:r>
              <a:rPr lang="fa-IR" dirty="0"/>
              <a:t>آیا کارکنان </a:t>
            </a:r>
            <a:r>
              <a:rPr lang="fa-IR" dirty="0" smtClean="0"/>
              <a:t>بخش </a:t>
            </a:r>
            <a:r>
              <a:rPr lang="fa-IR" dirty="0" smtClean="0">
                <a:solidFill>
                  <a:srgbClr val="FF0000"/>
                </a:solidFill>
              </a:rPr>
              <a:t>بین‌المللی </a:t>
            </a:r>
            <a:r>
              <a:rPr lang="fa-IR" dirty="0" smtClean="0"/>
              <a:t>دارای </a:t>
            </a:r>
            <a:r>
              <a:rPr lang="fa-IR" dirty="0"/>
              <a:t>مهارت‌های شغلی مورد نظر هستند؟</a:t>
            </a:r>
            <a:endParaRPr lang="en-US" dirty="0"/>
          </a:p>
          <a:p>
            <a:pPr lvl="0"/>
            <a:r>
              <a:rPr lang="fa-IR" dirty="0">
                <a:solidFill>
                  <a:srgbClr val="FF0000"/>
                </a:solidFill>
              </a:rPr>
              <a:t>آیا دوره‌های آموزشی برای کارکنان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>
                <a:solidFill>
                  <a:srgbClr val="FF0000"/>
                </a:solidFill>
              </a:rPr>
              <a:t>در راستای تحقق اهداف بین‌المللی </a:t>
            </a:r>
            <a:r>
              <a:rPr lang="fa-IR" dirty="0" smtClean="0">
                <a:solidFill>
                  <a:srgbClr val="FF0000"/>
                </a:solidFill>
              </a:rPr>
              <a:t>درنظر </a:t>
            </a:r>
            <a:r>
              <a:rPr lang="fa-IR" dirty="0">
                <a:solidFill>
                  <a:srgbClr val="FF0000"/>
                </a:solidFill>
              </a:rPr>
              <a:t>گرفته می‌شود</a:t>
            </a:r>
            <a:r>
              <a:rPr lang="fa-IR" dirty="0" smtClean="0"/>
              <a:t>؟</a:t>
            </a:r>
          </a:p>
          <a:p>
            <a:pPr marL="109728" lvl="0" indent="0">
              <a:buNone/>
            </a:pPr>
            <a:endParaRPr lang="en-US" dirty="0"/>
          </a:p>
          <a:p>
            <a:r>
              <a:rPr lang="fa-IR" sz="3600" b="1" u="sng" dirty="0"/>
              <a:t>در بخش فناوری اطلاعات و ارتباطات:</a:t>
            </a:r>
            <a:endParaRPr lang="en-US" sz="3600" dirty="0"/>
          </a:p>
          <a:p>
            <a:pPr lvl="0"/>
            <a:r>
              <a:rPr lang="fa-IR" dirty="0">
                <a:solidFill>
                  <a:srgbClr val="FF0000"/>
                </a:solidFill>
              </a:rPr>
              <a:t>آیا کمیت و کیفیت منابع اطلاعاتی مناسب با الزامات دانشگاه بین ‌المللی است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</a:p>
          <a:p>
            <a:pPr marL="109728" lv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09728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fa-IR" sz="3600" b="1" u="sng" dirty="0"/>
              <a:t>در بخش ارزیابی کیفیت</a:t>
            </a:r>
            <a:r>
              <a:rPr lang="fa-IR" sz="3600" b="1" u="sng" dirty="0" smtClean="0"/>
              <a:t>:</a:t>
            </a:r>
          </a:p>
          <a:p>
            <a:pPr marL="109728" indent="0">
              <a:buNone/>
            </a:pPr>
            <a:endParaRPr lang="en-US" sz="3600" dirty="0"/>
          </a:p>
          <a:p>
            <a:pPr lvl="0"/>
            <a:r>
              <a:rPr lang="fa-IR" dirty="0">
                <a:solidFill>
                  <a:srgbClr val="FF0000"/>
                </a:solidFill>
              </a:rPr>
              <a:t>آیا به لحاظ آموزشی و پژوهشی فعالیت‌ بین‌المللی </a:t>
            </a:r>
            <a:r>
              <a:rPr lang="fa-IR" dirty="0" smtClean="0">
                <a:solidFill>
                  <a:srgbClr val="FF0000"/>
                </a:solidFill>
              </a:rPr>
              <a:t>جامعه </a:t>
            </a:r>
            <a:r>
              <a:rPr lang="fa-IR" dirty="0">
                <a:solidFill>
                  <a:srgbClr val="FF0000"/>
                </a:solidFill>
              </a:rPr>
              <a:t>دانشگاهی به طور مستمر مورد ارزیابی قرار می‌گیرد؟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fa-IR" dirty="0">
                <a:solidFill>
                  <a:srgbClr val="FF0000"/>
                </a:solidFill>
              </a:rPr>
              <a:t>آیا اصلا ساختار مناسبی برای ارزیابی فعالیت‌ بین‌المللی </a:t>
            </a:r>
            <a:r>
              <a:rPr lang="fa-IR" dirty="0" smtClean="0">
                <a:solidFill>
                  <a:srgbClr val="FF0000"/>
                </a:solidFill>
              </a:rPr>
              <a:t>و کیفیت ان وجود </a:t>
            </a:r>
            <a:r>
              <a:rPr lang="fa-IR" dirty="0">
                <a:solidFill>
                  <a:srgbClr val="FF0000"/>
                </a:solidFill>
              </a:rPr>
              <a:t>دارد؟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fa-IR" dirty="0">
                <a:solidFill>
                  <a:srgbClr val="FF0000"/>
                </a:solidFill>
              </a:rPr>
              <a:t>آیا پاداش‌ها و جوایزی برای افزایش انگیزه در راستای تحقق اهداف بین‌المللی وجود دارد؟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58" y="116632"/>
            <a:ext cx="1228637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440160" cy="1127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47664" y="752915"/>
            <a:ext cx="62392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fa-IR" b="1" u="sng" dirty="0"/>
              <a:t>در بخش برنامه‌های فوق برنامه</a:t>
            </a:r>
            <a:r>
              <a:rPr lang="fa-IR" b="1" u="sng" dirty="0" smtClean="0"/>
              <a:t>:</a:t>
            </a:r>
            <a:endParaRPr lang="en-US" b="1" u="sng" dirty="0" smtClean="0"/>
          </a:p>
          <a:p>
            <a:endParaRPr lang="en-US" dirty="0"/>
          </a:p>
          <a:p>
            <a:pPr lvl="0"/>
            <a:r>
              <a:rPr lang="fa-IR" dirty="0"/>
              <a:t>آیا انجمن‌های متنوع در </a:t>
            </a:r>
            <a:r>
              <a:rPr lang="fa-IR" dirty="0" smtClean="0"/>
              <a:t>راستای فعالیت‌ </a:t>
            </a:r>
            <a:r>
              <a:rPr lang="fa-IR" dirty="0">
                <a:solidFill>
                  <a:srgbClr val="FF0000"/>
                </a:solidFill>
              </a:rPr>
              <a:t>بین‌المللی </a:t>
            </a:r>
            <a:r>
              <a:rPr lang="fa-IR" dirty="0" smtClean="0">
                <a:solidFill>
                  <a:srgbClr val="FF0000"/>
                </a:solidFill>
              </a:rPr>
              <a:t>در </a:t>
            </a:r>
            <a:r>
              <a:rPr lang="fa-IR" dirty="0" smtClean="0"/>
              <a:t>دانشگاه </a:t>
            </a:r>
            <a:r>
              <a:rPr lang="fa-IR" dirty="0"/>
              <a:t>فعال است؟</a:t>
            </a:r>
            <a:endParaRPr lang="en-US" dirty="0"/>
          </a:p>
          <a:p>
            <a:pPr lvl="0"/>
            <a:r>
              <a:rPr lang="fa-IR" dirty="0">
                <a:solidFill>
                  <a:srgbClr val="FF0000"/>
                </a:solidFill>
              </a:rPr>
              <a:t>آیا همایش‌ها، مسابقات و نمایشگاه‌هایی در راستای رویدادهای مهم بین ‌المللی برگزار می‌شود؟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fa-IR" dirty="0">
                <a:solidFill>
                  <a:srgbClr val="FF0000"/>
                </a:solidFill>
              </a:rPr>
              <a:t>آیا از شخصیت‌های برجسته ملی و بین ‌المللی در جهت کمک به اهداف دانشگاه استفاده </a:t>
            </a:r>
            <a:r>
              <a:rPr lang="fa-IR" dirty="0" smtClean="0">
                <a:solidFill>
                  <a:srgbClr val="FF0000"/>
                </a:solidFill>
              </a:rPr>
              <a:t>می‌شود.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440160" cy="1127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58" y="116632"/>
            <a:ext cx="1228637" cy="93610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57823" y="1298869"/>
            <a:ext cx="62392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endParaRPr lang="fa-IR" dirty="0" smtClean="0">
              <a:cs typeface="B Nazanin" panose="00000400000000000000" pitchFamily="2" charset="-78"/>
            </a:endParaRPr>
          </a:p>
          <a:p>
            <a:endParaRPr lang="fa-IR" dirty="0" smtClean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                                1- </a:t>
            </a:r>
            <a:r>
              <a:rPr lang="fa-IR" sz="2600" dirty="0" smtClean="0">
                <a:cs typeface="B Nazanin" panose="00000400000000000000" pitchFamily="2" charset="-78"/>
              </a:rPr>
              <a:t>توسعه علمی به واسطه حضور فعالانه در محیط              </a:t>
            </a:r>
            <a:endParaRPr lang="fa-IR" sz="2600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                                       (</a:t>
            </a:r>
            <a:r>
              <a:rPr lang="fa-IR" sz="2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دیپلماسی علم و فناوری</a:t>
            </a:r>
            <a:r>
              <a:rPr lang="fa-IR" sz="2600" dirty="0" smtClean="0">
                <a:cs typeface="B Nazanin" panose="00000400000000000000" pitchFamily="2" charset="-78"/>
              </a:rPr>
              <a:t>)</a:t>
            </a:r>
          </a:p>
          <a:p>
            <a:pPr marL="109728" indent="0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آثار بین المللی شدن           </a:t>
            </a:r>
          </a:p>
          <a:p>
            <a:pPr marL="109728" indent="0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آموزش عالی</a:t>
            </a:r>
          </a:p>
          <a:p>
            <a:pPr marL="109728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cs typeface="B Nazanin" panose="00000400000000000000" pitchFamily="2" charset="-78"/>
              </a:rPr>
              <a:t>                              2- ارائه تصویر مثبت از کشوردر محیط بین المللی               </a:t>
            </a:r>
            <a:endParaRPr lang="fa-IR" sz="2600" dirty="0">
              <a:cs typeface="B Nazanin" panose="00000400000000000000" pitchFamily="2" charset="-78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5868144" y="2060848"/>
            <a:ext cx="432048" cy="3600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ln w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842897"/>
            <a:ext cx="556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آثار بین المللی شدن 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دانشگاهها         </a:t>
            </a:r>
            <a:endParaRPr lang="fa-IR" sz="32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866"/>
            <a:ext cx="1547664" cy="1459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2"/>
            <a:ext cx="1416428" cy="115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0"/>
            <a:ext cx="2304256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fa-IR" dirty="0" smtClean="0"/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بین المللی شدن آموزش عالی 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2109" y="1335630"/>
            <a:ext cx="3106688" cy="40024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در دانشگاهها:</a:t>
            </a:r>
          </a:p>
          <a:p>
            <a:pPr algn="ctr"/>
            <a:r>
              <a:rPr lang="fa-IR" sz="2600" dirty="0">
                <a:cs typeface="B Nazanin" panose="00000400000000000000" pitchFamily="2" charset="-78"/>
              </a:rPr>
              <a:t> ارتقاء کیفیت دانشگاه ها مطابق با استانداردهای بین المللی  </a:t>
            </a:r>
          </a:p>
        </p:txBody>
      </p:sp>
      <p:sp>
        <p:nvSpPr>
          <p:cNvPr id="5" name="Oval 4"/>
          <p:cNvSpPr/>
          <p:nvPr/>
        </p:nvSpPr>
        <p:spPr>
          <a:xfrm>
            <a:off x="5580112" y="1298735"/>
            <a:ext cx="2952328" cy="40024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در محیط بین المللی:</a:t>
            </a:r>
          </a:p>
          <a:p>
            <a:pPr algn="ctr"/>
            <a:r>
              <a:rPr lang="fa-IR" sz="2800" dirty="0">
                <a:cs typeface="B Nazanin" panose="00000400000000000000" pitchFamily="2" charset="-78"/>
              </a:rPr>
              <a:t> ارتباطات بین المللی</a:t>
            </a:r>
            <a:endParaRPr lang="fa-IR" sz="2600" dirty="0">
              <a:cs typeface="B Nazanin" panose="00000400000000000000" pitchFamily="2" charset="-78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275856" y="1844824"/>
          <a:ext cx="28083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68078"/>
            <a:ext cx="3240360" cy="1535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1"/>
            <a:ext cx="1416428" cy="1115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4"/>
            <a:ext cx="1872208" cy="12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14282" y="285728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7904" y="-90842"/>
            <a:ext cx="3707904" cy="107157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ابعاد بین المللی شدن آموزش عالی در بعد داخلی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1835696" cy="2431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2"/>
            <a:ext cx="1416428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" y="63824"/>
            <a:ext cx="1944216" cy="15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792826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a-IR" sz="2800" dirty="0"/>
              <a:t>با توجه به اهمیت روزافزون موضوع بین ‌المللی شدن نهاد آموزش عالی به عنوان یکی از الزامات پدیده جهانی شدن، شناخت موانع پیش رو در این مسیر، گامی است برای سیاستگذاری </a:t>
            </a:r>
            <a:r>
              <a:rPr lang="fa-IR" sz="2800" dirty="0" smtClean="0"/>
              <a:t>مناسب</a:t>
            </a:r>
            <a:r>
              <a:rPr lang="en-US" sz="28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a-IR" sz="2800" dirty="0" smtClean="0"/>
              <a:t> </a:t>
            </a:r>
            <a:r>
              <a:rPr lang="fa-IR" sz="2800" dirty="0"/>
              <a:t>در جهت رفع چالش‌ها و تحقق آموزش عالی بین ‌المللی که به زعم بسیاری از تحلیل‌گران گامی اساسی برای </a:t>
            </a:r>
            <a:r>
              <a:rPr lang="fa-IR" sz="2800" dirty="0">
                <a:solidFill>
                  <a:srgbClr val="FF0000"/>
                </a:solidFill>
              </a:rPr>
              <a:t>تحقق توسعه پایدار و صلح است.</a:t>
            </a:r>
            <a:endParaRPr lang="fa-IR" sz="2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96552" y="164982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3100" dirty="0" smtClean="0">
                <a:cs typeface="B Nazanin" pitchFamily="2" charset="-78"/>
              </a:rPr>
              <a:t>بین المللی شدن آموزش عالی</a:t>
            </a:r>
            <a:r>
              <a:rPr lang="fa-IR" sz="3100" dirty="0"/>
              <a:t> دیپلماسی علمی </a:t>
            </a:r>
            <a:r>
              <a:rPr lang="fa-IR" dirty="0" smtClean="0">
                <a:cs typeface="B Nazanin" pitchFamily="2" charset="-78"/>
              </a:rPr>
              <a:t>: 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" y="104734"/>
            <a:ext cx="2344018" cy="1740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16632"/>
            <a:ext cx="1872208" cy="144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4282" y="285728"/>
          <a:ext cx="878687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4"/>
          <p:cNvGraphicFramePr>
            <a:graphicFrameLocks/>
          </p:cNvGraphicFramePr>
          <p:nvPr>
            <p:extLst/>
          </p:nvPr>
        </p:nvGraphicFramePr>
        <p:xfrm>
          <a:off x="214282" y="259307"/>
          <a:ext cx="8715436" cy="645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563888" y="0"/>
            <a:ext cx="3707904" cy="951638"/>
          </a:xfrm>
        </p:spPr>
        <p:txBody>
          <a:bodyPr>
            <a:normAutofit fontScale="90000"/>
          </a:bodyPr>
          <a:lstStyle/>
          <a:p>
            <a:pPr lvl="0" algn="ctr"/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ابعاد بین المللی شدن آموزش عالی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12168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656184" cy="1296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41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5285"/>
            <a:ext cx="8640960" cy="48860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a-IR" sz="2600" dirty="0" smtClean="0">
              <a:cs typeface="B Nazanin" panose="00000400000000000000" pitchFamily="2" charset="-78"/>
            </a:endParaRPr>
          </a:p>
          <a:p>
            <a:pPr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1- </a:t>
            </a:r>
            <a:r>
              <a:rPr lang="fa-IR" sz="4000" b="1" dirty="0" smtClean="0">
                <a:cs typeface="B Nazanin" panose="00000400000000000000" pitchFamily="2" charset="-78"/>
              </a:rPr>
              <a:t>برنامه ریزی: </a:t>
            </a:r>
            <a:r>
              <a:rPr lang="fa-IR" sz="4000" dirty="0" smtClean="0">
                <a:cs typeface="B Nazanin" panose="00000400000000000000" pitchFamily="2" charset="-78"/>
              </a:rPr>
              <a:t>عدم وجود برنامه های هدفمند</a:t>
            </a:r>
            <a:r>
              <a:rPr lang="fa-IR" sz="4000" b="1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برای متناسب ساختن دانشگاهها با الزامات بین المللی و برداشتی سطحی از این موضوع</a:t>
            </a:r>
          </a:p>
          <a:p>
            <a:pPr>
              <a:buNone/>
            </a:pPr>
            <a:endParaRPr lang="fa-IR" sz="4000" b="1" dirty="0" smtClean="0">
              <a:cs typeface="B Nazanin" panose="00000400000000000000" pitchFamily="2" charset="-78"/>
            </a:endParaRPr>
          </a:p>
          <a:p>
            <a:pPr>
              <a:buNone/>
            </a:pPr>
            <a:r>
              <a:rPr lang="fa-IR" sz="4000" b="1" dirty="0" smtClean="0">
                <a:cs typeface="B Nazanin" panose="00000400000000000000" pitchFamily="2" charset="-78"/>
              </a:rPr>
              <a:t>2- ساختار دانشگاه در ایران:</a:t>
            </a:r>
            <a:r>
              <a:rPr lang="fa-IR" sz="4000" b="1" dirty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ساختاری محلی منطبق با نیازهای داخلی</a:t>
            </a:r>
          </a:p>
          <a:p>
            <a:pPr>
              <a:buNone/>
            </a:pPr>
            <a:r>
              <a:rPr lang="fa-IR" sz="4000" b="1" dirty="0" smtClean="0">
                <a:cs typeface="B Nazanin" panose="00000400000000000000" pitchFamily="2" charset="-78"/>
              </a:rPr>
              <a:t>3- مدیریت: </a:t>
            </a:r>
            <a:r>
              <a:rPr lang="fa-IR" sz="4000" dirty="0" smtClean="0">
                <a:cs typeface="B Nazanin" panose="00000400000000000000" pitchFamily="2" charset="-78"/>
              </a:rPr>
              <a:t>عدم درک اهمیت موضوع توسط برخی از مدیران – ساختار مدیریت سلسله مراتبی و عمودی به جای مدیریت تیمی</a:t>
            </a:r>
          </a:p>
          <a:p>
            <a:pPr>
              <a:buNone/>
            </a:pPr>
            <a:endParaRPr lang="fa-IR" sz="4000" dirty="0" smtClean="0">
              <a:cs typeface="B Nazanin" panose="00000400000000000000" pitchFamily="2" charset="-78"/>
            </a:endParaRPr>
          </a:p>
          <a:p>
            <a:pPr>
              <a:buNone/>
            </a:pPr>
            <a:r>
              <a:rPr lang="fa-IR" sz="4000" b="1" dirty="0" smtClean="0">
                <a:cs typeface="B Nazanin" panose="00000400000000000000" pitchFamily="2" charset="-78"/>
              </a:rPr>
              <a:t>4- آموزش: </a:t>
            </a:r>
            <a:r>
              <a:rPr lang="fa-IR" sz="4000" dirty="0" smtClean="0">
                <a:cs typeface="B Nazanin" panose="00000400000000000000" pitchFamily="2" charset="-78"/>
              </a:rPr>
              <a:t>عدم تطبیق محتوای برنامه درسی دانشگاه ها متناسب با بین المللی شدن – </a:t>
            </a:r>
            <a:r>
              <a:rPr lang="fa-IR" sz="4000" dirty="0">
                <a:cs typeface="B Nazanin" panose="00000400000000000000" pitchFamily="2" charset="-78"/>
              </a:rPr>
              <a:t>عدم اعتنا به مسائل و نیازهای </a:t>
            </a:r>
            <a:r>
              <a:rPr lang="fa-IR" sz="4000" dirty="0" smtClean="0">
                <a:cs typeface="B Nazanin" panose="00000400000000000000" pitchFamily="2" charset="-78"/>
              </a:rPr>
              <a:t>جهانی </a:t>
            </a:r>
            <a:r>
              <a:rPr lang="fa-IR" sz="4000" dirty="0">
                <a:cs typeface="B Nazanin" panose="00000400000000000000" pitchFamily="2" charset="-78"/>
              </a:rPr>
              <a:t>(</a:t>
            </a:r>
            <a:r>
              <a:rPr lang="fa-IR" sz="4000" dirty="0" smtClean="0">
                <a:cs typeface="B Nazanin" panose="00000400000000000000" pitchFamily="2" charset="-78"/>
              </a:rPr>
              <a:t>نظیر فقر، </a:t>
            </a:r>
            <a:r>
              <a:rPr lang="fa-IR" sz="4000" dirty="0">
                <a:cs typeface="B Nazanin" panose="00000400000000000000" pitchFamily="2" charset="-78"/>
              </a:rPr>
              <a:t>صلح، محیط‌ زیست </a:t>
            </a:r>
            <a:r>
              <a:rPr lang="fa-IR" sz="4000" dirty="0" smtClean="0">
                <a:cs typeface="B Nazanin" panose="00000400000000000000" pitchFamily="2" charset="-78"/>
              </a:rPr>
              <a:t>و ...) </a:t>
            </a:r>
          </a:p>
          <a:p>
            <a:pPr>
              <a:buFontTx/>
              <a:buChar char="-"/>
            </a:pPr>
            <a:r>
              <a:rPr lang="fa-IR" sz="4000" dirty="0" smtClean="0">
                <a:cs typeface="B Nazanin" panose="00000400000000000000" pitchFamily="2" charset="-78"/>
              </a:rPr>
              <a:t>عدم </a:t>
            </a:r>
            <a:r>
              <a:rPr lang="fa-IR" sz="4000" dirty="0">
                <a:cs typeface="B Nazanin" panose="00000400000000000000" pitchFamily="2" charset="-78"/>
              </a:rPr>
              <a:t>جذابیت محتوای برنامه برای </a:t>
            </a:r>
            <a:r>
              <a:rPr lang="fa-IR" sz="4000" dirty="0" smtClean="0">
                <a:cs typeface="B Nazanin" panose="00000400000000000000" pitchFamily="2" charset="-78"/>
              </a:rPr>
              <a:t>دانشجویان غیر ایرانی </a:t>
            </a:r>
          </a:p>
          <a:p>
            <a:pPr>
              <a:buFontTx/>
              <a:buChar char="-"/>
            </a:pPr>
            <a:r>
              <a:rPr lang="fa-IR" sz="4000" dirty="0" smtClean="0">
                <a:cs typeface="B Nazanin" panose="00000400000000000000" pitchFamily="2" charset="-78"/>
              </a:rPr>
              <a:t>روش های تدریس سنتی </a:t>
            </a:r>
          </a:p>
          <a:p>
            <a:pPr marL="109728" indent="0">
              <a:buNone/>
            </a:pPr>
            <a:endParaRPr lang="fa-IR" sz="4000" b="1" dirty="0" smtClean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612068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B Nazanin" pitchFamily="2" charset="-78"/>
              </a:rPr>
              <a:t>موانع داخلی بین المللی شدن آموزش عالی</a:t>
            </a:r>
            <a:endParaRPr lang="fa-IR" sz="3200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0" y="5013176"/>
            <a:ext cx="2741476" cy="183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77453"/>
            <a:ext cx="1275456" cy="1127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440160" cy="1127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a-IR" sz="2600" b="1" dirty="0" smtClean="0">
                <a:cs typeface="B Nazanin" pitchFamily="2" charset="-78"/>
              </a:rPr>
              <a:t>5پژوهش: </a:t>
            </a:r>
            <a:r>
              <a:rPr lang="fa-IR" sz="2600" dirty="0" smtClean="0">
                <a:cs typeface="B Nazanin" pitchFamily="2" charset="-78"/>
              </a:rPr>
              <a:t>ضعف در زمینه پژوهش های مرتبط با مسائل روز جهانی_بودجه های تحقیقاتی - عدم تولید علم قابل رقابت در برخی حوزه ها </a:t>
            </a:r>
          </a:p>
          <a:p>
            <a:pPr marL="109728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fa-IR" sz="2600" b="1" dirty="0">
                <a:cs typeface="B Nazanin" pitchFamily="2" charset="-78"/>
              </a:rPr>
              <a:t>6</a:t>
            </a:r>
            <a:r>
              <a:rPr lang="fa-IR" sz="2600" b="1" dirty="0" smtClean="0">
                <a:cs typeface="B Nazanin" pitchFamily="2" charset="-78"/>
              </a:rPr>
              <a:t>- اعضای هیأت علمی: </a:t>
            </a:r>
            <a:r>
              <a:rPr lang="fa-IR" sz="2600" dirty="0" smtClean="0">
                <a:cs typeface="B Nazanin" pitchFamily="2" charset="-78"/>
              </a:rPr>
              <a:t>عدم درک اهمیت و فقدان نگاه بین المللی توسط برخی از اساتید  </a:t>
            </a:r>
            <a:r>
              <a:rPr lang="fa-IR" sz="2600" dirty="0">
                <a:cs typeface="B Nazanin" pitchFamily="2" charset="-78"/>
              </a:rPr>
              <a:t>-</a:t>
            </a:r>
            <a:r>
              <a:rPr lang="fa-IR" sz="2600" dirty="0" smtClean="0">
                <a:cs typeface="B Nazanin" pitchFamily="2" charset="-78"/>
              </a:rPr>
              <a:t> رفتار مغایر با استانداردهای بین المللی  </a:t>
            </a:r>
            <a:endParaRPr lang="fa-IR" sz="2600" b="1" dirty="0">
              <a:cs typeface="B Nazanin" pitchFamily="2" charset="-78"/>
            </a:endParaRPr>
          </a:p>
          <a:p>
            <a:pPr marL="109728" indent="0" algn="r" rtl="1">
              <a:spcBef>
                <a:spcPts val="600"/>
              </a:spcBef>
              <a:spcAft>
                <a:spcPts val="600"/>
              </a:spcAft>
              <a:buNone/>
            </a:pPr>
            <a:r>
              <a:rPr lang="fa-IR" sz="2600" b="1" dirty="0" smtClean="0">
                <a:cs typeface="B Nazanin" pitchFamily="2" charset="-78"/>
              </a:rPr>
              <a:t>7- دانشجویان</a:t>
            </a:r>
            <a:r>
              <a:rPr lang="fa-IR" sz="2600" dirty="0" smtClean="0">
                <a:cs typeface="B Nazanin" pitchFamily="2" charset="-78"/>
              </a:rPr>
              <a:t>: عدم درک اهمیت بین المللی شدن – فقدان دانش زبان خارجی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a-IR" sz="2600" dirty="0" smtClean="0">
                <a:cs typeface="B Nazanin" pitchFamily="2" charset="-78"/>
              </a:rPr>
              <a:t>8-</a:t>
            </a:r>
            <a:r>
              <a:rPr lang="fa-IR" sz="2600" b="1" dirty="0" smtClean="0">
                <a:cs typeface="B Nazanin" pitchFamily="2" charset="-78"/>
              </a:rPr>
              <a:t>سیستم </a:t>
            </a:r>
            <a:r>
              <a:rPr lang="fa-IR" sz="2600" b="1" dirty="0">
                <a:cs typeface="B Nazanin" pitchFamily="2" charset="-78"/>
              </a:rPr>
              <a:t>نظارت و ارزیابی: </a:t>
            </a:r>
            <a:r>
              <a:rPr lang="fa-IR" sz="2600" dirty="0">
                <a:solidFill>
                  <a:srgbClr val="FF0000"/>
                </a:solidFill>
                <a:cs typeface="B Nazanin" pitchFamily="2" charset="-78"/>
              </a:rPr>
              <a:t>عدم وجود سیستمی کارآمد برای نظارت بر فعالیتهای آموزشی و پژوهشی با نگاه بین المللی شدن دانشگاهها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fa-IR" sz="26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02035"/>
            <a:ext cx="71391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cs typeface="B Nazanin" pitchFamily="2" charset="-78"/>
              </a:rPr>
              <a:t>موانع داخلی بین المللی شدن آموزش </a:t>
            </a:r>
            <a:r>
              <a:rPr lang="fa-IR" dirty="0" smtClean="0">
                <a:cs typeface="B Nazanin" pitchFamily="2" charset="-78"/>
              </a:rPr>
              <a:t>عالی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52386"/>
            <a:ext cx="1857460" cy="1231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2"/>
            <a:ext cx="1416428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296144" cy="1024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a-IR" sz="2600" b="1" dirty="0" smtClean="0">
                <a:cs typeface="B Nazanin" panose="00000400000000000000" pitchFamily="2" charset="-78"/>
              </a:rPr>
              <a:t>برنامه ریزی و تعیین استراتژی: </a:t>
            </a:r>
            <a:r>
              <a:rPr lang="fa-IR" sz="2600" dirty="0" smtClean="0">
                <a:cs typeface="B Nazanin" panose="00000400000000000000" pitchFamily="2" charset="-78"/>
              </a:rPr>
              <a:t>عدم وجود برنامه ریزی هدفمند و شکاف بین اقدامات و قوانین موجود، تلقی سطحی از بین المللی </a:t>
            </a:r>
            <a:r>
              <a:rPr lang="fa-IR" sz="2600" dirty="0">
                <a:cs typeface="B Nazanin" panose="00000400000000000000" pitchFamily="2" charset="-78"/>
              </a:rPr>
              <a:t>شدن (</a:t>
            </a:r>
            <a:r>
              <a:rPr lang="fa-IR" sz="2600" dirty="0">
                <a:solidFill>
                  <a:srgbClr val="FF0000"/>
                </a:solidFill>
                <a:cs typeface="B Nazanin" panose="00000400000000000000" pitchFamily="2" charset="-78"/>
              </a:rPr>
              <a:t>تصویر غالب از بین المللی شدن نهاد آموزش عالی تبادل دانشجو به ویژه در قالب پذیرش دانشجوی غیر ایرانی است</a:t>
            </a:r>
            <a:r>
              <a:rPr lang="fa-IR" sz="2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).</a:t>
            </a:r>
          </a:p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نبود فهم مشترک در میان تصمیم‌گیران و سیاستگذاران حوزه آموزش عالی </a:t>
            </a:r>
            <a:r>
              <a:rPr lang="fa-IR" sz="2600" dirty="0" smtClean="0">
                <a:cs typeface="B Nazanin" panose="00000400000000000000" pitchFamily="2" charset="-78"/>
              </a:rPr>
              <a:t>در </a:t>
            </a:r>
            <a:r>
              <a:rPr lang="fa-IR" sz="2600" dirty="0">
                <a:cs typeface="B Nazanin" panose="00000400000000000000" pitchFamily="2" charset="-78"/>
              </a:rPr>
              <a:t>خصوص بین المللی شدن 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هدفمند نبودن اقدامات </a:t>
            </a:r>
            <a:r>
              <a:rPr lang="fa-IR" sz="2600" dirty="0" smtClean="0">
                <a:cs typeface="B Nazanin" panose="00000400000000000000" pitchFamily="2" charset="-78"/>
              </a:rPr>
              <a:t>( به عنوان مثال بسیاری </a:t>
            </a:r>
            <a:r>
              <a:rPr lang="fa-IR" sz="2600" dirty="0">
                <a:cs typeface="B Nazanin" panose="00000400000000000000" pitchFamily="2" charset="-78"/>
              </a:rPr>
              <a:t>از تفاهم‌نامه‌ها اجرایی نشده و حتی راهکاری برای اجرایی شدن آن تعریف نشده است) 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تبادل استاد: </a:t>
            </a:r>
          </a:p>
          <a:p>
            <a:pPr marL="109728" indent="0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عدم تناسب میان تعداد دانشجویان و اساتید غیر ایرانی در دانشگاه ها</a:t>
            </a:r>
          </a:p>
          <a:p>
            <a:pPr marL="109728" indent="0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ضعف در فهم </a:t>
            </a:r>
            <a:r>
              <a:rPr lang="fa-IR" sz="2600" dirty="0">
                <a:cs typeface="B Nazanin" panose="00000400000000000000" pitchFamily="2" charset="-78"/>
              </a:rPr>
              <a:t>دانش زبان خارجی 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عدم </a:t>
            </a:r>
            <a:r>
              <a:rPr lang="fa-IR" sz="2600" dirty="0" smtClean="0">
                <a:cs typeface="B Nazanin" panose="00000400000000000000" pitchFamily="2" charset="-78"/>
              </a:rPr>
              <a:t>جذابیت شرایط  و پرداخت حقوقی برای اساتید </a:t>
            </a:r>
            <a:r>
              <a:rPr lang="fa-IR" sz="2600" dirty="0">
                <a:cs typeface="B Nazanin" panose="00000400000000000000" pitchFamily="2" charset="-78"/>
              </a:rPr>
              <a:t>غیر ایرانی 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marL="109728" indent="0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پروسه طولانی جذب </a:t>
            </a:r>
            <a:r>
              <a:rPr lang="fa-IR" sz="2600" dirty="0">
                <a:cs typeface="B Nazanin" panose="00000400000000000000" pitchFamily="2" charset="-78"/>
              </a:rPr>
              <a:t>اساتید غیر ایرانی </a:t>
            </a:r>
          </a:p>
          <a:p>
            <a:pPr marL="109728" indent="0">
              <a:buNone/>
            </a:pPr>
            <a:endParaRPr lang="fa-IR" sz="2600" dirty="0" smtClean="0">
              <a:cs typeface="B Nazanin" panose="00000400000000000000" pitchFamily="2" charset="-78"/>
            </a:endParaRPr>
          </a:p>
          <a:p>
            <a:pPr marL="109728" indent="0">
              <a:buNone/>
            </a:pPr>
            <a:endParaRPr lang="fa-IR" sz="2600" dirty="0" smtClean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209" y="338328"/>
            <a:ext cx="7571184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موانع بین المللی </a:t>
            </a:r>
            <a:r>
              <a:rPr lang="fa-IR" sz="3200" dirty="0">
                <a:cs typeface="B Nazanin" panose="00000400000000000000" pitchFamily="2" charset="-78"/>
              </a:rPr>
              <a:t>برنامه ریزی و تعیین استراتژی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2"/>
            <a:ext cx="1416428" cy="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9"/>
            <a:ext cx="2267744" cy="1951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080120" cy="1024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10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348" y="971600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∎پذیرش دانشجو: </a:t>
            </a:r>
          </a:p>
          <a:p>
            <a:pPr marL="109728" indent="0" algn="just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عدم </a:t>
            </a:r>
            <a:r>
              <a:rPr lang="fa-IR" sz="2600" dirty="0">
                <a:cs typeface="B Nazanin" panose="00000400000000000000" pitchFamily="2" charset="-78"/>
              </a:rPr>
              <a:t>وجود زیرساخت‌های لازم برای جذب دانشجویان غیر </a:t>
            </a:r>
            <a:r>
              <a:rPr lang="fa-IR" sz="2600" dirty="0" smtClean="0">
                <a:cs typeface="B Nazanin" panose="00000400000000000000" pitchFamily="2" charset="-78"/>
              </a:rPr>
              <a:t>ایرانی</a:t>
            </a:r>
          </a:p>
          <a:p>
            <a:pPr marL="109728" indent="0" algn="just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 به </a:t>
            </a:r>
            <a:r>
              <a:rPr lang="fa-IR" sz="2600" dirty="0">
                <a:cs typeface="B Nazanin" panose="00000400000000000000" pitchFamily="2" charset="-78"/>
              </a:rPr>
              <a:t>عنوان مثال بر اساس تحقیقی که در سال 93-1392 بر روی 95 تن از دانشجویان غیر ایرانی دانشگاه‌های تهران، شهید بهشتی، دانشگاه بین ‌المللی قزوین، تربیت مدرس و دانشگاه علوم پزشکی مشهد انجام </a:t>
            </a:r>
            <a:r>
              <a:rPr lang="fa-IR" sz="2600" dirty="0" smtClean="0">
                <a:cs typeface="B Nazanin" panose="00000400000000000000" pitchFamily="2" charset="-78"/>
              </a:rPr>
              <a:t>شد </a:t>
            </a:r>
            <a:r>
              <a:rPr lang="fa-IR" sz="2600" dirty="0">
                <a:cs typeface="B Nazanin" panose="00000400000000000000" pitchFamily="2" charset="-78"/>
              </a:rPr>
              <a:t>برخی از </a:t>
            </a:r>
            <a:r>
              <a:rPr lang="fa-IR" sz="2600" dirty="0" smtClean="0">
                <a:cs typeface="B Nazanin" panose="00000400000000000000" pitchFamily="2" charset="-78"/>
              </a:rPr>
              <a:t>دانشجویان:</a:t>
            </a:r>
          </a:p>
          <a:p>
            <a:pPr marL="109728" indent="0" algn="just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بی‌احترامی ، </a:t>
            </a:r>
            <a:r>
              <a:rPr lang="fa-IR" sz="2600" dirty="0">
                <a:cs typeface="B Nazanin" panose="00000400000000000000" pitchFamily="2" charset="-78"/>
              </a:rPr>
              <a:t>نژاد پرستی، افغانی‌ستیزی، متلک‌ </a:t>
            </a:r>
            <a:r>
              <a:rPr lang="fa-IR" sz="2600" dirty="0" smtClean="0">
                <a:cs typeface="B Nazanin" panose="00000400000000000000" pitchFamily="2" charset="-78"/>
              </a:rPr>
              <a:t>گویی</a:t>
            </a:r>
          </a:p>
          <a:p>
            <a:pPr marL="109728" indent="0" algn="just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احساس غربت و فقدان </a:t>
            </a:r>
            <a:r>
              <a:rPr lang="fa-IR" sz="2600" dirty="0" smtClean="0">
                <a:cs typeface="B Nazanin" panose="00000400000000000000" pitchFamily="2" charset="-78"/>
              </a:rPr>
              <a:t>ارتباط</a:t>
            </a:r>
          </a:p>
          <a:p>
            <a:pPr marL="109728" indent="0" algn="just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  </a:t>
            </a:r>
            <a:r>
              <a:rPr lang="fa-IR" sz="2600" dirty="0">
                <a:cs typeface="B Nazanin" panose="00000400000000000000" pitchFamily="2" charset="-78"/>
              </a:rPr>
              <a:t>ایراد به </a:t>
            </a:r>
            <a:r>
              <a:rPr lang="fa-IR" sz="2600" dirty="0" smtClean="0">
                <a:cs typeface="B Nazanin" panose="00000400000000000000" pitchFamily="2" charset="-78"/>
              </a:rPr>
              <a:t>لباس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fa-IR" sz="2600" dirty="0" smtClean="0">
                <a:cs typeface="B Nazanin" panose="00000400000000000000" pitchFamily="2" charset="-78"/>
              </a:rPr>
              <a:t>و................. </a:t>
            </a:r>
            <a:endParaRPr lang="fa-IR" sz="2600" dirty="0">
              <a:cs typeface="B Nazanin" panose="00000400000000000000" pitchFamily="2" charset="-78"/>
            </a:endParaRPr>
          </a:p>
          <a:p>
            <a:pPr marL="109728" indent="0" algn="just">
              <a:buNone/>
            </a:pPr>
            <a:r>
              <a:rPr lang="fa-IR" sz="2600" dirty="0" smtClean="0">
                <a:cs typeface="B Nazanin" panose="00000400000000000000" pitchFamily="2" charset="-78"/>
              </a:rPr>
              <a:t>شکایت </a:t>
            </a:r>
            <a:r>
              <a:rPr lang="fa-IR" sz="2600" dirty="0">
                <a:cs typeface="B Nazanin" panose="00000400000000000000" pitchFamily="2" charset="-78"/>
              </a:rPr>
              <a:t>داشتند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5233" y="77452"/>
            <a:ext cx="6609519" cy="114300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موانع  </a:t>
            </a:r>
            <a:r>
              <a:rPr lang="fa-IR" sz="2800" dirty="0">
                <a:cs typeface="B Nazanin" panose="00000400000000000000" pitchFamily="2" charset="-78"/>
              </a:rPr>
              <a:t>تبادل دانشجو </a:t>
            </a:r>
            <a:r>
              <a:rPr lang="fa-IR" sz="2800" dirty="0" smtClean="0">
                <a:cs typeface="B Nazanin" panose="00000400000000000000" pitchFamily="2" charset="-78"/>
              </a:rPr>
              <a:t>در  </a:t>
            </a:r>
            <a:r>
              <a:rPr lang="fa-IR" sz="2800" dirty="0">
                <a:cs typeface="B Nazanin" panose="00000400000000000000" pitchFamily="2" charset="-78"/>
              </a:rPr>
              <a:t>بین </a:t>
            </a:r>
            <a:r>
              <a:rPr lang="fa-IR" sz="2800" dirty="0" smtClean="0">
                <a:cs typeface="B Nazanin" panose="00000400000000000000" pitchFamily="2" charset="-78"/>
              </a:rPr>
              <a:t>المللی شدن دانشگاهها 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39144" cy="85496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4581128"/>
            <a:ext cx="3040367" cy="227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296144" cy="1024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86003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b="1" dirty="0" smtClean="0">
                <a:cs typeface="B Nazanin" panose="00000400000000000000" pitchFamily="2" charset="-78"/>
              </a:rPr>
              <a:t>فرصت ها</a:t>
            </a:r>
          </a:p>
          <a:p>
            <a:pPr algn="just"/>
            <a:r>
              <a:rPr lang="fa-IR" b="1" dirty="0" smtClean="0">
                <a:cs typeface="B Nazanin" panose="00000400000000000000" pitchFamily="2" charset="-78"/>
              </a:rPr>
              <a:t>اعزام دانشجو( فرصت مطالعاتی دکترا): </a:t>
            </a:r>
          </a:p>
          <a:p>
            <a:pPr marL="109728" indent="0" algn="just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109728" indent="0" algn="just">
              <a:buNone/>
            </a:pPr>
            <a:r>
              <a:rPr lang="fa-IR" dirty="0" smtClean="0">
                <a:cs typeface="B Nazanin" panose="00000400000000000000" pitchFamily="2" charset="-78"/>
              </a:rPr>
              <a:t>نبود برنامه ای برای استفاده حداکثری از پتانسیل دانشجویان خارج از کشور</a:t>
            </a:r>
          </a:p>
          <a:p>
            <a:pPr marL="109728" indent="0" algn="just">
              <a:buNone/>
            </a:pPr>
            <a:r>
              <a:rPr lang="fa-IR" dirty="0">
                <a:cs typeface="B Nazanin" panose="00000400000000000000" pitchFamily="2" charset="-78"/>
              </a:rPr>
              <a:t>این افراد می‌توانند نقش مهمی در ترویج ارزش‌های ایرانی - اسلامی و گفتگوی میان فرهنگی ایفا کرده و آشنایی این دانشجویان با فرهنگ کشورهای دیگر، علم روز دنیا و فناوری‌های نوین آموزشی می‌تواند به عنوان فرصتی برای همکاری‌های میان دانشگاهی در نظر گرفته شود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109728" indent="0" algn="just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109728" indent="0" algn="just">
              <a:buNone/>
            </a:pPr>
            <a:r>
              <a:rPr lang="fa-IR" b="1" dirty="0" smtClean="0">
                <a:cs typeface="B Nazanin" panose="00000400000000000000" pitchFamily="2" charset="-78"/>
              </a:rPr>
              <a:t>پروژه های تحقیقی مشترک:</a:t>
            </a:r>
            <a:r>
              <a:rPr lang="fa-IR" dirty="0" smtClean="0">
                <a:cs typeface="B Nazanin" panose="00000400000000000000" pitchFamily="2" charset="-78"/>
              </a:rPr>
              <a:t> همکاریهای علمی موجود و تفاهم نامه های منعقده  و استفاده از فرصت ها ی جذب امکانات وگرانت ها خارجی فرصت مناسبی است که میتواند ارتباطات </a:t>
            </a:r>
            <a:r>
              <a:rPr lang="fa-IR" sz="2800" dirty="0">
                <a:cs typeface="B Nazanin" panose="00000400000000000000" pitchFamily="2" charset="-78"/>
              </a:rPr>
              <a:t>بین ‌المللی </a:t>
            </a:r>
            <a:r>
              <a:rPr lang="fa-IR" dirty="0" smtClean="0">
                <a:cs typeface="B Nazanin" panose="00000400000000000000" pitchFamily="2" charset="-78"/>
              </a:rPr>
              <a:t>را گسترش دهد.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" y="0"/>
            <a:ext cx="1704975" cy="195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2"/>
            <a:ext cx="14164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088" y="1088740"/>
            <a:ext cx="8229600" cy="4680520"/>
          </a:xfrm>
        </p:spPr>
        <p:txBody>
          <a:bodyPr>
            <a:normAutofit/>
          </a:bodyPr>
          <a:lstStyle/>
          <a:p>
            <a:pPr lvl="0"/>
            <a:r>
              <a:rPr lang="fa-IR" sz="2800" b="1" dirty="0">
                <a:cs typeface="B Nazanin" panose="00000400000000000000" pitchFamily="2" charset="-78"/>
              </a:rPr>
              <a:t>برنامه </a:t>
            </a:r>
            <a:r>
              <a:rPr lang="fa-IR" sz="2800" b="1" dirty="0" smtClean="0">
                <a:cs typeface="B Nazanin" panose="00000400000000000000" pitchFamily="2" charset="-78"/>
              </a:rPr>
              <a:t>ریزی</a:t>
            </a:r>
          </a:p>
          <a:p>
            <a:pPr marL="109728" lvl="0" indent="0">
              <a:buNone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lvl="0"/>
            <a:r>
              <a:rPr lang="fa-IR" sz="2800" dirty="0" smtClean="0">
                <a:cs typeface="B Nazanin" panose="00000400000000000000" pitchFamily="2" charset="-78"/>
              </a:rPr>
              <a:t>تعریف دقیق مفهومی بین‌ المللی شدن با توجه به شرایط و ساختارهای موجود و تعیین شاخصه‌های مورد نظر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lvl="0"/>
            <a:r>
              <a:rPr lang="fa-IR" sz="2800" dirty="0" smtClean="0">
                <a:cs typeface="B Nazanin" panose="00000400000000000000" pitchFamily="2" charset="-78"/>
              </a:rPr>
              <a:t>تدوین سند راهبردی و عملیاتی بین المللی شدن دانشگاه‌ها و موسسات آموزش عالی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lvl="0"/>
            <a:r>
              <a:rPr lang="fa-IR" sz="2800" dirty="0" smtClean="0">
                <a:cs typeface="B Nazanin" panose="00000400000000000000" pitchFamily="2" charset="-78"/>
              </a:rPr>
              <a:t>مطرح شدن موضوع بین المللی شدن دانشگاه در اسناد و قوانین هریک از دانشگاه‌های کشور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اعطای استقلال بیشتر به دانشگاه‌ها ضمن نظارت دولت</a:t>
            </a:r>
          </a:p>
          <a:p>
            <a:pPr lvl="0"/>
            <a:endParaRPr lang="en-US" sz="2600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5698976" cy="1143000"/>
          </a:xfrm>
        </p:spPr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ارائه پیشنهاد دانشگاهها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7" y="5439780"/>
            <a:ext cx="3744416" cy="1340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2"/>
            <a:ext cx="1416428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296144" cy="1024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532115"/>
            <a:ext cx="8672331" cy="5328592"/>
          </a:xfrm>
        </p:spPr>
        <p:txBody>
          <a:bodyPr>
            <a:normAutofit fontScale="92500" lnSpcReduction="10000"/>
          </a:bodyPr>
          <a:lstStyle/>
          <a:p>
            <a:pPr marL="109728" lvl="0" indent="0">
              <a:buNone/>
            </a:pPr>
            <a:r>
              <a:rPr lang="fa-IR" sz="4100" dirty="0" smtClean="0">
                <a:cs typeface="B Nazanin" panose="00000400000000000000" pitchFamily="2" charset="-78"/>
              </a:rPr>
              <a:t>آموزش</a:t>
            </a:r>
            <a:endParaRPr lang="en-US" sz="4100" dirty="0">
              <a:cs typeface="B Nazanin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sz="2600" dirty="0"/>
              <a:t>از دانشگاه‌ها انتظار می‌رود که برنامه‌های درسی و دیگر اقدامات خود را ارتقاء و توسعه بخشند و تعالیم متناسب با نیازهای جهانی ارائه دهند.</a:t>
            </a:r>
          </a:p>
          <a:p>
            <a:pPr lvl="0"/>
            <a:r>
              <a:rPr lang="fa-IR" sz="2600" dirty="0"/>
              <a:t> برنامه‌ها باید خلاقانه بوده و دانشجویان نیز باید به دانش روز مجهز شوند که برای موقعیت‌ها و شرایط مختلف کاربرد داشته باشد.</a:t>
            </a:r>
            <a:r>
              <a:rPr lang="fa-IR" sz="2600" dirty="0">
                <a:cs typeface="B Nazanin" panose="00000400000000000000" pitchFamily="2" charset="-78"/>
              </a:rPr>
              <a:t> </a:t>
            </a:r>
          </a:p>
          <a:p>
            <a:pPr lvl="0"/>
            <a:r>
              <a:rPr lang="fa-IR" sz="2600" dirty="0">
                <a:cs typeface="B Nazanin" panose="00000400000000000000" pitchFamily="2" charset="-78"/>
              </a:rPr>
              <a:t>ارائه محتوا و برنامه درسی به گونه‌ای که برای دانشجویان غیر ایرانی جذاب بوده و معرف فرهنگ ایرانی _ اسلامی باشد</a:t>
            </a:r>
          </a:p>
          <a:p>
            <a:r>
              <a:rPr lang="fa-IR" sz="2600" dirty="0">
                <a:cs typeface="B Nazanin" panose="00000400000000000000" pitchFamily="2" charset="-78"/>
              </a:rPr>
              <a:t> به کارگیری روش‌های نوین تدریس و تکنولوژی‌های نوین </a:t>
            </a:r>
            <a:r>
              <a:rPr lang="fa-IR" sz="2600" dirty="0" smtClean="0">
                <a:cs typeface="B Nazanin" panose="00000400000000000000" pitchFamily="2" charset="-78"/>
              </a:rPr>
              <a:t>آموزشی</a:t>
            </a:r>
          </a:p>
          <a:p>
            <a:pPr lvl="0"/>
            <a:r>
              <a:rPr lang="fa-IR" sz="2600" dirty="0" smtClean="0">
                <a:cs typeface="B Nazanin" panose="00000400000000000000" pitchFamily="2" charset="-78"/>
              </a:rPr>
              <a:t>ارائه </a:t>
            </a:r>
            <a:r>
              <a:rPr lang="fa-IR" sz="2600" dirty="0">
                <a:cs typeface="B Nazanin" panose="00000400000000000000" pitchFamily="2" charset="-78"/>
              </a:rPr>
              <a:t>حداقل برخی از دروس و رشته‌ها به زبان </a:t>
            </a:r>
            <a:r>
              <a:rPr lang="fa-IR" sz="2600" dirty="0" smtClean="0">
                <a:cs typeface="B Nazanin" panose="00000400000000000000" pitchFamily="2" charset="-78"/>
              </a:rPr>
              <a:t>انگلیسی</a:t>
            </a:r>
            <a:endParaRPr lang="fa-IR" sz="2600" dirty="0">
              <a:cs typeface="B Nazanin" panose="00000400000000000000" pitchFamily="2" charset="-78"/>
            </a:endParaRPr>
          </a:p>
          <a:p>
            <a:pPr lvl="0"/>
            <a:r>
              <a:rPr lang="fa-IR" sz="2600" dirty="0" smtClean="0">
                <a:cs typeface="B Nazanin" panose="00000400000000000000" pitchFamily="2" charset="-78"/>
              </a:rPr>
              <a:t>تأسیس </a:t>
            </a:r>
            <a:r>
              <a:rPr lang="fa-IR" sz="2600" dirty="0">
                <a:cs typeface="B Nazanin" panose="00000400000000000000" pitchFamily="2" charset="-78"/>
              </a:rPr>
              <a:t>رشته‌های جدید منطبق با ویژگی‌ها و مسائل بین المللی</a:t>
            </a:r>
            <a:endParaRPr lang="en-US" sz="2600" dirty="0">
              <a:cs typeface="B Nazanin" panose="00000400000000000000" pitchFamily="2" charset="-78"/>
            </a:endParaRPr>
          </a:p>
          <a:p>
            <a:pPr lvl="0"/>
            <a:r>
              <a:rPr lang="fa-IR" sz="2600" dirty="0">
                <a:cs typeface="B Nazanin" panose="00000400000000000000" pitchFamily="2" charset="-78"/>
              </a:rPr>
              <a:t>برگزاری دوره‌هایی برای آموزش گفتگو، چند فرهنگ گرایی و آشنایی با مسائل بین المللی</a:t>
            </a:r>
            <a:endParaRPr lang="en-US" sz="2600" dirty="0">
              <a:cs typeface="B Nazanin" panose="00000400000000000000" pitchFamily="2" charset="-78"/>
            </a:endParaRPr>
          </a:p>
          <a:p>
            <a:pPr lvl="0"/>
            <a:r>
              <a:rPr lang="fa-IR" sz="2600" dirty="0">
                <a:cs typeface="B Nazanin" panose="00000400000000000000" pitchFamily="2" charset="-78"/>
              </a:rPr>
              <a:t>برنامه ای برای تقویت زبان انگلیسی و دیگر زبان‌ها در </a:t>
            </a:r>
            <a:r>
              <a:rPr lang="fa-IR" sz="2600" dirty="0" smtClean="0">
                <a:cs typeface="B Nazanin" panose="00000400000000000000" pitchFamily="2" charset="-78"/>
              </a:rPr>
              <a:t>دانشگاه‌ها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906"/>
            <a:ext cx="8229600" cy="545774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cs typeface="B Nazanin" pitchFamily="2" charset="-78"/>
              </a:rPr>
              <a:t>ارائه پیشنهاد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60240" cy="1705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41642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fa-IR" sz="4400" dirty="0">
                <a:cs typeface="B Nazanin" panose="00000400000000000000" pitchFamily="2" charset="-78"/>
              </a:rPr>
              <a:t>نیروی انسانی</a:t>
            </a:r>
          </a:p>
          <a:p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آموزش اعضای هیأت علمی و غیر هیأت علمی در راستای ارتقاء دید بین المللی و رفتار متناسب با الزامات بین المللی</a:t>
            </a:r>
            <a:endParaRPr lang="en-US" sz="2400" dirty="0">
              <a:cs typeface="B Nazanin" panose="00000400000000000000" pitchFamily="2" charset="-78"/>
            </a:endParaRPr>
          </a:p>
          <a:p>
            <a:pPr lvl="0"/>
            <a:r>
              <a:rPr lang="fa-IR" sz="2400" dirty="0">
                <a:cs typeface="B Nazanin" panose="00000400000000000000" pitchFamily="2" charset="-78"/>
              </a:rPr>
              <a:t>مهیا کردن شرایط حضور دانشجویان و اساتید غیر ایرانی در دانشگاه‌های خارج کشور</a:t>
            </a:r>
          </a:p>
          <a:p>
            <a:pPr lvl="0"/>
            <a:r>
              <a:rPr lang="fa-IR" sz="4400" dirty="0">
                <a:cs typeface="B Nazanin" panose="00000400000000000000" pitchFamily="2" charset="-78"/>
              </a:rPr>
              <a:t>پژوهشی</a:t>
            </a:r>
            <a:endParaRPr lang="en-US" sz="4400" dirty="0">
              <a:cs typeface="B Nazanin" panose="00000400000000000000" pitchFamily="2" charset="-78"/>
            </a:endParaRPr>
          </a:p>
          <a:p>
            <a:pPr lvl="0"/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پیش گرفتن فعالیت‌های علمی و تولید علم قابل رقابت</a:t>
            </a:r>
            <a:endParaRPr lang="en-US" sz="3200" dirty="0">
              <a:cs typeface="B Nazanin" panose="00000400000000000000" pitchFamily="2" charset="-78"/>
            </a:endParaRPr>
          </a:p>
          <a:p>
            <a:pPr lvl="0"/>
            <a:r>
              <a:rPr lang="fa-IR" sz="3200" dirty="0">
                <a:cs typeface="B Nazanin" panose="00000400000000000000" pitchFamily="2" charset="-78"/>
              </a:rPr>
              <a:t>تلاش دانشگاه‌ها برای حضور در مجامع علمی بین المللی</a:t>
            </a:r>
            <a:endParaRPr lang="en-US" sz="3200" dirty="0">
              <a:cs typeface="B Nazanin" panose="00000400000000000000" pitchFamily="2" charset="-78"/>
            </a:endParaRPr>
          </a:p>
          <a:p>
            <a:pPr lvl="0"/>
            <a:r>
              <a:rPr lang="fa-IR" sz="3200" dirty="0">
                <a:cs typeface="B Nazanin" panose="00000400000000000000" pitchFamily="2" charset="-78"/>
              </a:rPr>
              <a:t>هدفمند کردن تفاهم نامه‌های دانشگاهی</a:t>
            </a:r>
          </a:p>
          <a:p>
            <a:pPr lvl="0"/>
            <a:endParaRPr lang="en-US" sz="3200" dirty="0">
              <a:cs typeface="B Nazanin" panose="00000400000000000000" pitchFamily="2" charset="-78"/>
            </a:endParaRPr>
          </a:p>
          <a:p>
            <a:endParaRPr lang="fa-IR" dirty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98915" y="798980"/>
            <a:ext cx="5698976" cy="1143000"/>
          </a:xfrm>
        </p:spPr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ارائه پیشنهاد دانشگاهها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581132" cy="1364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440160" cy="1263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87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2688"/>
          </a:xfrm>
          <a:solidFill>
            <a:srgbClr val="F68B32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Contact 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502688"/>
            <a:ext cx="9158844" cy="5355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4" y="2716053"/>
            <a:ext cx="336665" cy="3158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9" y="3207690"/>
            <a:ext cx="279296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2" y="5496623"/>
            <a:ext cx="381000" cy="38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3735" y="2679428"/>
            <a:ext cx="8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latin typeface="Times New Roman" pitchFamily="18" charset="0"/>
                <a:cs typeface="B Nazanin" panose="00000400000000000000" pitchFamily="2" charset="-78"/>
              </a:rPr>
              <a:t>intl.office@alzahra.ac.ir</a:t>
            </a:r>
            <a:endParaRPr lang="en-US" sz="24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735" y="3175424"/>
            <a:ext cx="8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Persian: </a:t>
            </a:r>
            <a:r>
              <a:rPr lang="en-US" sz="2400" dirty="0" smtClean="0">
                <a:latin typeface="Times New Roman" pitchFamily="18" charset="0"/>
                <a:cs typeface="B Nazanin" panose="00000400000000000000" pitchFamily="2" charset="-78"/>
              </a:rPr>
              <a:t>https</a:t>
            </a:r>
            <a:r>
              <a:rPr lang="en-US" sz="2400" dirty="0">
                <a:latin typeface="Times New Roman" pitchFamily="18" charset="0"/>
                <a:cs typeface="B Nazanin" panose="00000400000000000000" pitchFamily="2" charset="-78"/>
              </a:rPr>
              <a:t>://telegram.me/IAC_AlzahrUniversityPersian</a:t>
            </a:r>
            <a:r>
              <a:rPr lang="fa-IR" sz="24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  <a:endParaRPr lang="en-US" sz="24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735" y="3603334"/>
            <a:ext cx="8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English: </a:t>
            </a:r>
            <a:r>
              <a:rPr lang="en-US" sz="2400" dirty="0">
                <a:latin typeface="Times New Roman" pitchFamily="18" charset="0"/>
                <a:cs typeface="B Nazanin" panose="00000400000000000000" pitchFamily="2" charset="-78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B Nazanin" panose="00000400000000000000" pitchFamily="2" charset="-78"/>
              </a:rPr>
              <a:t>telegram.me/IAC_AlzahraUniversityEnglish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3735" y="4092824"/>
            <a:ext cx="8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 algn="l"/>
            <a:r>
              <a:rPr lang="en-US" sz="2400" dirty="0" smtClean="0"/>
              <a:t>Arabic: </a:t>
            </a:r>
            <a:r>
              <a:rPr lang="en-US" sz="2400" dirty="0" smtClean="0">
                <a:latin typeface="Times New Roman" pitchFamily="18" charset="0"/>
                <a:cs typeface="B Nazanin" panose="00000400000000000000" pitchFamily="2" charset="-78"/>
              </a:rPr>
              <a:t>https</a:t>
            </a:r>
            <a:r>
              <a:rPr lang="en-US" sz="2400" dirty="0">
                <a:latin typeface="Times New Roman" pitchFamily="18" charset="0"/>
                <a:cs typeface="B Nazanin" panose="00000400000000000000" pitchFamily="2" charset="-78"/>
              </a:rPr>
              <a:t>://telegram.me/IAC_AlzahraUniversityArabic</a:t>
            </a:r>
            <a:endParaRPr lang="fa-IR" sz="24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130" y="4527211"/>
            <a:ext cx="8394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 algn="l"/>
            <a:r>
              <a:rPr lang="en-US" sz="2400" dirty="0" smtClean="0"/>
              <a:t>Russian: </a:t>
            </a:r>
            <a:r>
              <a:rPr lang="en-US" sz="2400" dirty="0" smtClean="0">
                <a:latin typeface="Times New Roman" pitchFamily="18" charset="0"/>
                <a:cs typeface="B Nazanin" panose="00000400000000000000" pitchFamily="2" charset="-78"/>
              </a:rPr>
              <a:t>https</a:t>
            </a:r>
            <a:r>
              <a:rPr lang="en-US" sz="2400" dirty="0">
                <a:latin typeface="Times New Roman" pitchFamily="18" charset="0"/>
                <a:cs typeface="B Nazanin" panose="00000400000000000000" pitchFamily="2" charset="-78"/>
              </a:rPr>
              <a:t>://</a:t>
            </a:r>
            <a:r>
              <a:rPr lang="en-US" sz="2400" dirty="0" smtClean="0">
                <a:latin typeface="Times New Roman" pitchFamily="18" charset="0"/>
                <a:cs typeface="B Nazanin" panose="00000400000000000000" pitchFamily="2" charset="-78"/>
              </a:rPr>
              <a:t>telegram.me/IAC_AlzahraUniversityRussian</a:t>
            </a:r>
            <a:endParaRPr 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763" lvl="1"/>
            <a:r>
              <a:rPr lang="en-US" sz="2400" dirty="0" smtClean="0">
                <a:latin typeface="Times New Roman" pitchFamily="18" charset="0"/>
                <a:cs typeface="B Nazanin" panose="00000400000000000000" pitchFamily="2" charset="-78"/>
              </a:rPr>
              <a:t>French: </a:t>
            </a:r>
            <a:r>
              <a:rPr lang="en-US" sz="2400" dirty="0">
                <a:latin typeface="Times New Roman" pitchFamily="18" charset="0"/>
                <a:cs typeface="B Nazanin" panose="00000400000000000000" pitchFamily="2" charset="-78"/>
              </a:rPr>
              <a:t>https</a:t>
            </a:r>
            <a:r>
              <a:rPr lang="en-US" sz="2400">
                <a:latin typeface="Times New Roman" pitchFamily="18" charset="0"/>
                <a:cs typeface="B Nazanin" panose="00000400000000000000" pitchFamily="2" charset="-78"/>
              </a:rPr>
              <a:t>://</a:t>
            </a:r>
            <a:r>
              <a:rPr lang="en-US" sz="2400" smtClean="0">
                <a:latin typeface="Times New Roman" pitchFamily="18" charset="0"/>
                <a:cs typeface="B Nazanin" panose="00000400000000000000" pitchFamily="2" charset="-78"/>
              </a:rPr>
              <a:t>telegram.me/IAC_AlzahraUniversity </a:t>
            </a:r>
            <a:r>
              <a:rPr lang="en-US" sz="2400" dirty="0">
                <a:latin typeface="Times New Roman" pitchFamily="18" charset="0"/>
                <a:cs typeface="B Nazanin" panose="00000400000000000000" pitchFamily="2" charset="-78"/>
              </a:rPr>
              <a:t>F</a:t>
            </a:r>
            <a:r>
              <a:rPr lang="en-US" sz="2400" dirty="0" smtClean="0">
                <a:latin typeface="Times New Roman" pitchFamily="18" charset="0"/>
                <a:cs typeface="B Nazanin" panose="00000400000000000000" pitchFamily="2" charset="-78"/>
              </a:rPr>
              <a:t>rench</a:t>
            </a:r>
          </a:p>
          <a:p>
            <a:pPr marL="4763" lvl="1" algn="l"/>
            <a:endParaRPr 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763" lvl="1" algn="l"/>
            <a:endParaRPr lang="fa-IR" sz="24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377" y="5504360"/>
            <a:ext cx="8299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/>
            <a:r>
              <a:rPr lang="en-US" sz="2400" dirty="0" err="1" smtClean="0">
                <a:latin typeface="Times New Roman" pitchFamily="18" charset="0"/>
                <a:cs typeface="Times New Roman" panose="02020603050405020304" pitchFamily="18" charset="0"/>
              </a:rPr>
              <a:t>IAC_Alzahra</a:t>
            </a:r>
            <a:r>
              <a:rPr lang="en-US" altLang="ja-JP" sz="2400" spc="114" dirty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9" y="3667866"/>
            <a:ext cx="279296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9" y="4125090"/>
            <a:ext cx="279296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9" y="4549888"/>
            <a:ext cx="279296" cy="30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939" y="6177187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Tel: (+98-21) 88216690 - 88058925</a:t>
            </a:r>
          </a:p>
          <a:p>
            <a:r>
              <a:rPr lang="fr-FR" b="1" dirty="0"/>
              <a:t>Fax: (+98-21) </a:t>
            </a:r>
            <a:r>
              <a:rPr lang="fr-FR" b="1" dirty="0" smtClean="0"/>
              <a:t>88216690</a:t>
            </a:r>
            <a:endParaRPr lang="fr-FR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955"/>
            <a:ext cx="2776336" cy="2706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224168" y="1619367"/>
            <a:ext cx="3327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sz="3200" dirty="0" smtClean="0">
                <a:solidFill>
                  <a:srgbClr val="62A640"/>
                </a:solidFill>
                <a:cs typeface="B Titr" pitchFamily="2" charset="-78"/>
              </a:rPr>
              <a:t>سپاس از توجه شما</a:t>
            </a:r>
            <a:endParaRPr lang="en-US" sz="3200" dirty="0">
              <a:solidFill>
                <a:srgbClr val="62A64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09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7704855" cy="4525963"/>
          </a:xfrm>
        </p:spPr>
        <p:txBody>
          <a:bodyPr>
            <a:noAutofit/>
          </a:bodyPr>
          <a:lstStyle/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از </a:t>
            </a:r>
            <a:r>
              <a:rPr lang="fa-IR" sz="2600" dirty="0">
                <a:cs typeface="B Nazanin" panose="00000400000000000000" pitchFamily="2" charset="-78"/>
              </a:rPr>
              <a:t>آنجا که آموزش عالی از مؤلفه‌های اصلی توسعه پایدار و صلح و ایجاد جوامع دانش </a:t>
            </a:r>
            <a:r>
              <a:rPr lang="fa-IR" sz="2600" dirty="0" smtClean="0">
                <a:cs typeface="B Nazanin" panose="00000400000000000000" pitchFamily="2" charset="-78"/>
              </a:rPr>
              <a:t>- بنیان </a:t>
            </a:r>
            <a:r>
              <a:rPr lang="fa-IR" sz="2600" dirty="0">
                <a:cs typeface="B Nazanin" panose="00000400000000000000" pitchFamily="2" charset="-78"/>
              </a:rPr>
              <a:t>شناخته می‌شود، بایسته است تغییراتی در نحوه عملکرد و ساختارهای این نهاد ایجاد شده تا متناسب با الزامات بین ‌المللی حرکت کند</a:t>
            </a:r>
            <a:r>
              <a:rPr lang="fa-IR" sz="2600" dirty="0" smtClean="0">
                <a:cs typeface="B Nazanin" panose="00000400000000000000" pitchFamily="2" charset="-78"/>
              </a:rPr>
              <a:t>.</a:t>
            </a:r>
            <a:endParaRPr lang="en-US" sz="2600" dirty="0" smtClean="0">
              <a:cs typeface="B Nazanin" panose="00000400000000000000" pitchFamily="2" charset="-78"/>
            </a:endParaRPr>
          </a:p>
          <a:p>
            <a:pPr marL="109728" indent="0" algn="just">
              <a:buNone/>
            </a:pPr>
            <a:endParaRPr lang="en-US" sz="2600" dirty="0">
              <a:cs typeface="B Nazanin" panose="00000400000000000000" pitchFamily="2" charset="-78"/>
            </a:endParaRPr>
          </a:p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از این روست که طی سال‌های اخیر سیاست بین ‌المللی شدن آموزش عالی، به عنوان استراتژی کارآمد برای مواجهه با نیازهای برخواسته از جهانی شدن مطرح شده است.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7" y="858449"/>
            <a:ext cx="7221488" cy="820621"/>
          </a:xfrm>
        </p:spPr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اهمیت بین المللی شدن آموزش عالی 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30011"/>
            <a:ext cx="2016224" cy="1411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95" y="116632"/>
            <a:ext cx="1332401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8"/>
            <a:ext cx="1559817" cy="10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4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r>
              <a:rPr lang="fa-IR" sz="2600" b="1" u="sng" dirty="0" smtClean="0">
                <a:cs typeface="B Nazanin" panose="00000400000000000000" pitchFamily="2" charset="-78"/>
              </a:rPr>
              <a:t>قانون اساسی: </a:t>
            </a:r>
            <a:r>
              <a:rPr lang="fa-IR" sz="2600" dirty="0" smtClean="0">
                <a:cs typeface="B Nazanin" panose="00000400000000000000" pitchFamily="2" charset="-78"/>
              </a:rPr>
              <a:t>تاکید بر پیشرفت علمی و تعاملات و تبادلات علمی </a:t>
            </a:r>
            <a:r>
              <a:rPr lang="fa-IR" sz="2600" dirty="0">
                <a:cs typeface="B Nazanin" panose="00000400000000000000" pitchFamily="2" charset="-78"/>
              </a:rPr>
              <a:t>_</a:t>
            </a:r>
            <a:r>
              <a:rPr lang="fa-IR" sz="2600" dirty="0" smtClean="0">
                <a:cs typeface="B Nazanin" panose="00000400000000000000" pitchFamily="2" charset="-78"/>
              </a:rPr>
              <a:t> بین المللی در اصل دوم قانون اساسی جمهوری اسلامی ایران</a:t>
            </a:r>
          </a:p>
          <a:p>
            <a:pPr marL="109728" indent="0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r>
              <a:rPr lang="fa-IR" sz="2600" b="1" u="sng" dirty="0" smtClean="0">
                <a:cs typeface="B Nazanin" panose="00000400000000000000" pitchFamily="2" charset="-78"/>
              </a:rPr>
              <a:t>سند چشم انداز 1404</a:t>
            </a:r>
            <a:r>
              <a:rPr lang="fa-IR" sz="2600" dirty="0" smtClean="0">
                <a:cs typeface="B Nazanin" panose="00000400000000000000" pitchFamily="2" charset="-78"/>
              </a:rPr>
              <a:t>: تاکید بر دستیابی به جایگاه برتر در حوزه علم و فناوری در سطح جهانی</a:t>
            </a:r>
          </a:p>
          <a:p>
            <a:pPr marL="109728" indent="0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r>
              <a:rPr lang="fa-IR" sz="2600" b="1" u="sng" dirty="0" smtClean="0">
                <a:cs typeface="B Nazanin" panose="00000400000000000000" pitchFamily="2" charset="-78"/>
              </a:rPr>
              <a:t>نقشه جامع علمی کشور: </a:t>
            </a:r>
            <a:r>
              <a:rPr lang="fa-IR" sz="2600" dirty="0" smtClean="0">
                <a:cs typeface="B Nazanin" panose="00000400000000000000" pitchFamily="2" charset="-78"/>
              </a:rPr>
              <a:t>تاکید بر تعامل فعال با محیط جهانی و استفاده از فرصت های پیش رو که در این سند راهبردها و اقداماتی نیز تعریف شده است.</a:t>
            </a:r>
            <a:endParaRPr lang="fa-IR" sz="2600" b="1" u="sng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1061864"/>
            <a:ext cx="6430779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 smtClean="0">
                <a:cs typeface="B Nazanin" panose="00000400000000000000" pitchFamily="2" charset="-78"/>
              </a:rPr>
              <a:t>توجه به بین </a:t>
            </a:r>
            <a:r>
              <a:rPr lang="fa-IR" sz="3600" dirty="0">
                <a:cs typeface="B Nazanin" panose="00000400000000000000" pitchFamily="2" charset="-78"/>
              </a:rPr>
              <a:t>المللی شدن آموزش عالی </a:t>
            </a:r>
            <a:r>
              <a:rPr lang="fa-IR" sz="3600" dirty="0" smtClean="0">
                <a:cs typeface="B Nazanin" panose="00000400000000000000" pitchFamily="2" charset="-78"/>
              </a:rPr>
              <a:t>در اسناد بالادستی</a:t>
            </a:r>
            <a:endParaRPr lang="fa-I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223224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3586403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endParaRPr lang="fa-IR" sz="2600" b="1" dirty="0">
              <a:cs typeface="B Nazanin" panose="00000400000000000000" pitchFamily="2" charset="-78"/>
            </a:endParaRPr>
          </a:p>
          <a:p>
            <a:pPr algn="just"/>
            <a:r>
              <a:rPr lang="fa-IR" sz="2600" b="1" dirty="0" smtClean="0">
                <a:cs typeface="B Nazanin" panose="00000400000000000000" pitchFamily="2" charset="-78"/>
              </a:rPr>
              <a:t>قانون </a:t>
            </a:r>
            <a:r>
              <a:rPr lang="fa-IR" sz="2600" b="1" dirty="0">
                <a:cs typeface="B Nazanin" panose="00000400000000000000" pitchFamily="2" charset="-78"/>
              </a:rPr>
              <a:t>برنامه پنجم توسعه: </a:t>
            </a:r>
            <a:r>
              <a:rPr lang="fa-IR" sz="2600" dirty="0" smtClean="0">
                <a:cs typeface="B Nazanin" panose="00000400000000000000" pitchFamily="2" charset="-78"/>
              </a:rPr>
              <a:t> گسترش </a:t>
            </a:r>
            <a:r>
              <a:rPr lang="fa-IR" sz="2600" dirty="0">
                <a:cs typeface="B Nazanin" panose="00000400000000000000" pitchFamily="2" charset="-78"/>
              </a:rPr>
              <a:t>ارتباطات علمي با مراكز و نهادهاي آموزشي و تحقيقاتي معتبر بين‌المللي از طريق راه‌اندازی دانشگاههای </a:t>
            </a:r>
            <a:r>
              <a:rPr lang="fa-IR" sz="2600" dirty="0" smtClean="0">
                <a:cs typeface="B Nazanin" panose="00000400000000000000" pitchFamily="2" charset="-78"/>
              </a:rPr>
              <a:t>مشترک</a:t>
            </a:r>
          </a:p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برگزاري دوره‌هاي آموزشي </a:t>
            </a:r>
            <a:r>
              <a:rPr lang="fa-IR" sz="2600" dirty="0" smtClean="0">
                <a:cs typeface="B Nazanin" panose="00000400000000000000" pitchFamily="2" charset="-78"/>
              </a:rPr>
              <a:t>مشترك</a:t>
            </a:r>
          </a:p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 </a:t>
            </a:r>
            <a:r>
              <a:rPr lang="fa-IR" sz="2600" dirty="0">
                <a:cs typeface="B Nazanin" panose="00000400000000000000" pitchFamily="2" charset="-78"/>
              </a:rPr>
              <a:t>اجراي مشترك طرحهاي </a:t>
            </a:r>
            <a:r>
              <a:rPr lang="fa-IR" sz="2600" dirty="0" smtClean="0">
                <a:cs typeface="B Nazanin" panose="00000400000000000000" pitchFamily="2" charset="-78"/>
              </a:rPr>
              <a:t>پژوهشي</a:t>
            </a:r>
          </a:p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  </a:t>
            </a:r>
            <a:r>
              <a:rPr lang="fa-IR" sz="2600" dirty="0">
                <a:cs typeface="B Nazanin" panose="00000400000000000000" pitchFamily="2" charset="-78"/>
              </a:rPr>
              <a:t>تبادل استاد و دانشجو با كشورهاي ديگر با تأكيد بر كشورهاي </a:t>
            </a:r>
            <a:r>
              <a:rPr lang="fa-IR" sz="2600" dirty="0" smtClean="0">
                <a:cs typeface="B Nazanin" panose="00000400000000000000" pitchFamily="2" charset="-78"/>
              </a:rPr>
              <a:t>منطقه و </a:t>
            </a:r>
            <a:r>
              <a:rPr lang="fa-IR" sz="2600" dirty="0">
                <a:cs typeface="B Nazanin" panose="00000400000000000000" pitchFamily="2" charset="-78"/>
              </a:rPr>
              <a:t>جهان اسلام </a:t>
            </a:r>
            <a:endParaRPr lang="fa-IR" sz="2600" dirty="0" smtClean="0">
              <a:cs typeface="B Nazanin" panose="00000400000000000000" pitchFamily="2" charset="-78"/>
            </a:endParaRPr>
          </a:p>
          <a:p>
            <a:pPr algn="just"/>
            <a:r>
              <a:rPr lang="fa-IR" sz="2600" dirty="0" smtClean="0">
                <a:cs typeface="B Nazanin" panose="00000400000000000000" pitchFamily="2" charset="-78"/>
              </a:rPr>
              <a:t>به </a:t>
            </a:r>
            <a:r>
              <a:rPr lang="fa-IR" sz="2600" dirty="0">
                <a:cs typeface="B Nazanin" panose="00000400000000000000" pitchFamily="2" charset="-78"/>
              </a:rPr>
              <a:t>‌ويژه در زمينه‌هاي علوم انساني، معارف ديني و علوم پيشرفته و اولويت‌دار جمهوري اسلامي ايران براساس نقشه جامع علمي كشور </a:t>
            </a:r>
            <a:r>
              <a:rPr lang="fa-IR" sz="2600" dirty="0" smtClean="0">
                <a:cs typeface="B Nazanin" panose="00000400000000000000" pitchFamily="2" charset="-78"/>
              </a:rPr>
              <a:t>مورد تاکید قرار گرفته است.</a:t>
            </a:r>
            <a:endParaRPr lang="fa-IR" sz="2600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3" y="1562742"/>
            <a:ext cx="7303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توجه به بین المللی شدن آموزش عالی در اسناد </a:t>
            </a:r>
            <a:r>
              <a:rPr lang="fa-IR" dirty="0" smtClean="0">
                <a:cs typeface="B Nazanin" panose="00000400000000000000" pitchFamily="2" charset="-78"/>
              </a:rPr>
              <a:t>بالادستی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2"/>
            <a:ext cx="1416428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13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2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حمایت‌ از دانشگاه‌های پیشتاز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هدف ارتقای جایگاه جهانی کشور در علم و فناوری و تبدیل ایران به قطب علمی و فناوری جهان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اسلام</a:t>
            </a:r>
            <a: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  <a:t>.</a:t>
            </a:r>
          </a:p>
          <a:p>
            <a:pPr marL="109728" indent="0" algn="just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just"/>
            <a:r>
              <a:rPr lang="fa-IR" dirty="0">
                <a:cs typeface="B Nazanin" panose="00000400000000000000" pitchFamily="2" charset="-78"/>
              </a:rPr>
              <a:t>دستیابی دانشگاه‌ها و موسسات آموزش عالی و پژوهشی به سطحی از توانمندی </a:t>
            </a:r>
            <a:r>
              <a:rPr lang="fa-IR" dirty="0" smtClean="0">
                <a:cs typeface="B Nazanin" panose="00000400000000000000" pitchFamily="2" charset="-78"/>
              </a:rPr>
              <a:t>به منظور ارتقاء در تراز </a:t>
            </a:r>
            <a:r>
              <a:rPr lang="fa-IR" dirty="0">
                <a:cs typeface="B Nazanin" panose="00000400000000000000" pitchFamily="2" charset="-78"/>
              </a:rPr>
              <a:t>منطقه‌ای و </a:t>
            </a:r>
            <a:r>
              <a:rPr lang="fa-IR" dirty="0" smtClean="0">
                <a:cs typeface="B Nazanin" panose="00000400000000000000" pitchFamily="2" charset="-78"/>
              </a:rPr>
              <a:t>جهانی، کسب استقلال و نقش آفرینی در </a:t>
            </a:r>
            <a:r>
              <a:rPr lang="fa-IR" dirty="0">
                <a:cs typeface="B Nazanin" panose="00000400000000000000" pitchFamily="2" charset="-78"/>
              </a:rPr>
              <a:t>توسعه سرمایه انسانی دانشمند و </a:t>
            </a:r>
            <a:r>
              <a:rPr lang="fa-IR" dirty="0" smtClean="0">
                <a:cs typeface="B Nazanin" panose="00000400000000000000" pitchFamily="2" charset="-78"/>
              </a:rPr>
              <a:t>فرهیخته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  <a:p>
            <a:pPr algn="just"/>
            <a:endParaRPr lang="fa-IR" dirty="0" smtClean="0">
              <a:cs typeface="B Nazanin" panose="00000400000000000000" pitchFamily="2" charset="-78"/>
            </a:endParaRPr>
          </a:p>
          <a:p>
            <a:pPr algn="just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اعتلای دانش و فرهنگ جامعه، تولید علم و ایفای نقش موثر در فرایند تبدیل علم به فناوری‌های نوین و تجاری‌سازی آنها در خدمت اقتصاد مبتنی بر </a:t>
            </a:r>
            <a:r>
              <a:rPr lang="fa-IR" dirty="0" smtClean="0">
                <a:cs typeface="B Nazanin" panose="00000400000000000000" pitchFamily="2" charset="-78"/>
              </a:rPr>
              <a:t>دانش.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711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رویکرد وزارت علوم، تحقیقات و فناوری به موضوع بین المللی شدن دانشگاه ها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40" y="116632"/>
            <a:ext cx="1203448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22413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5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5902" y="314643"/>
            <a:ext cx="452078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بین‌ المللی شدن </a:t>
            </a:r>
            <a:r>
              <a:rPr lang="fa-IR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و معیارهای ان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340768"/>
            <a:ext cx="8280920" cy="489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sz="3200" b="1" u="sng" dirty="0">
                <a:solidFill>
                  <a:srgbClr val="FF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Lotus" panose="00000400000000000000" pitchFamily="2" charset="-78"/>
              </a:rPr>
              <a:t>در بخش ماموریت و رسالت: </a:t>
            </a:r>
            <a:endParaRPr lang="fa-IR" sz="3200" b="1" u="sng" dirty="0" smtClean="0">
              <a:solidFill>
                <a:srgbClr val="FF0000"/>
              </a:solidFill>
              <a:latin typeface="B Mitra" panose="00000400000000000000" pitchFamily="2" charset="-78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B Mitra" panose="00000400000000000000" pitchFamily="2" charset="-78"/>
              <a:buChar char="-"/>
            </a:pPr>
            <a:r>
              <a:rPr lang="fa-IR" sz="2800" dirty="0">
                <a:solidFill>
                  <a:srgbClr val="FF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Lotus" panose="00000400000000000000" pitchFamily="2" charset="-78"/>
              </a:rPr>
              <a:t>آیا آگاهی و شناخت کافی از مأموریت بین‌ المللی دانشگاه توسط مدیران، اعضای هیأت علمی و کارکنان و دانشجویان وجود دارد یا خیر</a:t>
            </a:r>
            <a:r>
              <a:rPr lang="fa-IR" sz="2800" dirty="0" smtClean="0">
                <a:solidFill>
                  <a:srgbClr val="FF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Lotus" panose="00000400000000000000" pitchFamily="2" charset="-78"/>
              </a:rPr>
              <a:t>؟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B Mitra" panose="00000400000000000000" pitchFamily="2" charset="-78"/>
              <a:buChar char="-"/>
            </a:pPr>
            <a:endParaRPr lang="en-US" sz="2800" dirty="0">
              <a:solidFill>
                <a:srgbClr val="FF0000"/>
              </a:solidFill>
              <a:latin typeface="B Mitra" panose="00000400000000000000" pitchFamily="2" charset="-78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B Mitra" panose="00000400000000000000" pitchFamily="2" charset="-78"/>
              <a:buChar char="-"/>
            </a:pPr>
            <a:r>
              <a:rPr lang="fa-IR" sz="2800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Lotus" panose="00000400000000000000" pitchFamily="2" charset="-78"/>
              </a:rPr>
              <a:t>آیا در بیانیه رسمی دانشگاه به بحث بین ‌المللی شدن اشاره‌ای شده است</a:t>
            </a:r>
            <a:r>
              <a:rPr lang="fa-IR" sz="2800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Lotus" panose="00000400000000000000" pitchFamily="2" charset="-78"/>
              </a:rPr>
              <a:t>؟</a:t>
            </a:r>
          </a:p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B Mitra" panose="00000400000000000000" pitchFamily="2" charset="-78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B Mitra" panose="00000400000000000000" pitchFamily="2" charset="-78"/>
              <a:buChar char="-"/>
            </a:pPr>
            <a:r>
              <a:rPr lang="fa-IR" sz="2800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Lotus" panose="00000400000000000000" pitchFamily="2" charset="-78"/>
              </a:rPr>
              <a:t>آیا دانشگاه تعاملی آزاد در عرصه بین ‌المللی و جهانی دارد؟</a:t>
            </a:r>
            <a:endParaRPr lang="en-US" sz="2800" dirty="0">
              <a:effectLst/>
              <a:latin typeface="B Mitra" panose="00000400000000000000" pitchFamily="2" charset="-78"/>
              <a:ea typeface="Calibri" panose="020F0502020204030204" pitchFamily="34" charset="0"/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656184" cy="1296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1216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lvl="0"/>
            <a:r>
              <a:rPr lang="fa-IR" dirty="0" smtClean="0">
                <a:solidFill>
                  <a:srgbClr val="FF0000"/>
                </a:solidFill>
              </a:rPr>
              <a:t>آیا </a:t>
            </a:r>
            <a:r>
              <a:rPr lang="fa-IR" dirty="0">
                <a:solidFill>
                  <a:srgbClr val="FF0000"/>
                </a:solidFill>
              </a:rPr>
              <a:t>بین‌ المللی شدن به عنوان یکی از اولویت‌های استراتژی دانشگاه و هدف مطرح است 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</a:p>
          <a:p>
            <a:pPr lvl="0"/>
            <a:r>
              <a:rPr lang="fa-IR" dirty="0" smtClean="0"/>
              <a:t> </a:t>
            </a:r>
            <a:r>
              <a:rPr lang="fa-IR" dirty="0"/>
              <a:t>آیا اگر برنامه‌ریزی دقیقی در این زمینه وجود دارد، دانشگاه‌ها به آن پایبندند یا خیر</a:t>
            </a:r>
            <a:r>
              <a:rPr lang="fa-IR" dirty="0" smtClean="0"/>
              <a:t>؟</a:t>
            </a:r>
          </a:p>
          <a:p>
            <a:pPr lvl="0"/>
            <a:endParaRPr lang="fa-IR" dirty="0"/>
          </a:p>
          <a:p>
            <a:pPr lvl="0"/>
            <a:r>
              <a:rPr lang="fa-IR" dirty="0" smtClean="0"/>
              <a:t>  </a:t>
            </a:r>
            <a:r>
              <a:rPr lang="fa-IR" dirty="0"/>
              <a:t>آیا در صورت وجود طرح و برنامه مشخص، اقدامات با اهداف مطابقت دارد؟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u="sng" dirty="0"/>
              <a:t>در بخش برنامه ‌ریزی استراتژی: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84711" y="404664"/>
            <a:ext cx="408316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</a:t>
            </a:r>
            <a:r>
              <a:rPr lang="fa-IR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656184" cy="1296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12168" cy="12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fa-IR" b="1" u="sng" dirty="0"/>
              <a:t>در بخش مدیریت و رهبری دانشگاه:</a:t>
            </a:r>
            <a:endParaRPr lang="en-US" dirty="0"/>
          </a:p>
          <a:p>
            <a:pPr lvl="0"/>
            <a:r>
              <a:rPr lang="fa-IR" dirty="0"/>
              <a:t>آیا مدیریت دانشگاه دارای استقلال، ثبات و آزادی عمل کافی هست؟</a:t>
            </a:r>
            <a:endParaRPr lang="en-US" dirty="0"/>
          </a:p>
          <a:p>
            <a:pPr lvl="0"/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>
                <a:solidFill>
                  <a:srgbClr val="FF0000"/>
                </a:solidFill>
              </a:rPr>
              <a:t>آیا مدیران بخش بین ‌الملل و دیگر مدیران ارشد، دارای نگاه بین‌ المللی و </a:t>
            </a:r>
            <a:r>
              <a:rPr lang="fa-IR" dirty="0" smtClean="0">
                <a:solidFill>
                  <a:srgbClr val="FF0000"/>
                </a:solidFill>
              </a:rPr>
              <a:t>تخصصی </a:t>
            </a:r>
            <a:r>
              <a:rPr lang="fa-IR" dirty="0">
                <a:solidFill>
                  <a:srgbClr val="FF0000"/>
                </a:solidFill>
              </a:rPr>
              <a:t>در این زمینه هست</a:t>
            </a:r>
            <a:r>
              <a:rPr lang="fa-IR" dirty="0"/>
              <a:t>ن</a:t>
            </a:r>
            <a:r>
              <a:rPr lang="fa-IR" dirty="0">
                <a:solidFill>
                  <a:srgbClr val="FF0000"/>
                </a:solidFill>
              </a:rPr>
              <a:t>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 smtClean="0">
              <a:solidFill>
                <a:srgbClr val="FF0000"/>
              </a:solidFill>
            </a:endParaRPr>
          </a:p>
          <a:p>
            <a:pPr marL="109728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fa-IR" b="1" u="sng" dirty="0"/>
              <a:t>تشکیلات و ساختار سازمانی: </a:t>
            </a:r>
            <a:endParaRPr lang="en-US" dirty="0"/>
          </a:p>
          <a:p>
            <a:pPr lvl="0"/>
            <a:r>
              <a:rPr lang="fa-IR" dirty="0"/>
              <a:t>آیا ساختار و تشکیلات دانشگاه بر اساس الزامات بین ‌المللی تعریف شده است یا خیر؟ </a:t>
            </a:r>
            <a:endParaRPr lang="en-US" dirty="0"/>
          </a:p>
          <a:p>
            <a:pPr lvl="0"/>
            <a:r>
              <a:rPr lang="fa-IR" dirty="0">
                <a:solidFill>
                  <a:srgbClr val="FF0000"/>
                </a:solidFill>
              </a:rPr>
              <a:t>آیا نیروی انسانی اعم از اعضای هیأت علمی و کارکنان متناسب با الزامات بین‌ المللی رفتار و عمل می‌کنند؟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4297" y="1196752"/>
            <a:ext cx="62392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fa-IR" sz="2800" b="1" dirty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معیارهای بین‌ المللی شدن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دانشگاهها</a:t>
            </a:r>
            <a:r>
              <a:rPr lang="en-US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 , </a:t>
            </a:r>
            <a:r>
              <a:rPr lang="fa-IR" sz="2800" b="1" dirty="0" smtClean="0">
                <a:solidFill>
                  <a:srgbClr val="000000"/>
                </a:solidFill>
                <a:latin typeface="B Mitra" panose="00000400000000000000" pitchFamily="2" charset="-78"/>
                <a:ea typeface="Calibri" panose="020F0502020204030204" pitchFamily="34" charset="0"/>
                <a:cs typeface="B Zar" panose="00000400000000000000" pitchFamily="2" charset="-78"/>
              </a:rPr>
              <a:t>سیوالات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452"/>
            <a:ext cx="1440160" cy="1127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51216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3346</TotalTime>
  <Words>2135</Words>
  <Application>Microsoft Office PowerPoint</Application>
  <PresentationFormat>On-screen Show (4:3)</PresentationFormat>
  <Paragraphs>244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ＭＳ Ｐゴシック</vt:lpstr>
      <vt:lpstr>Wingdings 3</vt:lpstr>
      <vt:lpstr>B Lotus</vt:lpstr>
      <vt:lpstr>Calibri</vt:lpstr>
      <vt:lpstr>B Zar</vt:lpstr>
      <vt:lpstr>Wingdings 2</vt:lpstr>
      <vt:lpstr>B Nazanin</vt:lpstr>
      <vt:lpstr>Wingdings</vt:lpstr>
      <vt:lpstr>B Titr</vt:lpstr>
      <vt:lpstr>Times New Roman</vt:lpstr>
      <vt:lpstr>Arial</vt:lpstr>
      <vt:lpstr>B Mitra</vt:lpstr>
      <vt:lpstr>Lucida Sans Unicode</vt:lpstr>
      <vt:lpstr>Verdana</vt:lpstr>
      <vt:lpstr>Concourse</vt:lpstr>
      <vt:lpstr>PowerPoint Presentation</vt:lpstr>
      <vt:lpstr>بین المللی شدن آموزش عالی دیپلماسی علمی : </vt:lpstr>
      <vt:lpstr>اهمیت بین المللی شدن آموزش عالی </vt:lpstr>
      <vt:lpstr>توجه به بین المللی شدن آموزش عالی در اسناد بالادستی</vt:lpstr>
      <vt:lpstr>توجه به بین المللی شدن آموزش عالی در اسناد بالادستی</vt:lpstr>
      <vt:lpstr>رویکرد وزارت علوم، تحقیقات و فناوری به موضوع بین المللی شدن دانشگاه ها</vt:lpstr>
      <vt:lpstr>PowerPoint Presentation</vt:lpstr>
      <vt:lpstr>در بخش برنامه ‌ریزی استراتژی: </vt:lpstr>
      <vt:lpstr>معیارهای بین‌ المللی شدن دانشگاهها , سیوالات </vt:lpstr>
      <vt:lpstr>معیارهای بین‌ المللی شدن دانشگاهها , سیوالات </vt:lpstr>
      <vt:lpstr>PowerPoint Presentation</vt:lpstr>
      <vt:lpstr>معیارهای بین‌ المللی شدن دانشگاهها , سیوالات </vt:lpstr>
      <vt:lpstr>معیارهای بین‌ المللی شدن دانشگاهها , سیوالات </vt:lpstr>
      <vt:lpstr>معیارهای بین‌ المللی شدن دانشگاهها , سیوالات </vt:lpstr>
      <vt:lpstr>معیارهای بین‌ المللی شدن دانشگاهها , سیوالات </vt:lpstr>
      <vt:lpstr>معیارهای بین‌ المللی شدن دانشگاهها , سیوالات </vt:lpstr>
      <vt:lpstr>PowerPoint Presentation</vt:lpstr>
      <vt:lpstr>بین المللی شدن آموزش عالی </vt:lpstr>
      <vt:lpstr>ابعاد بین المللی شدن آموزش عالی در بعد داخلی</vt:lpstr>
      <vt:lpstr>ابعاد بین المللی شدن آموزش عالی </vt:lpstr>
      <vt:lpstr>موانع داخلی بین المللی شدن آموزش عالی</vt:lpstr>
      <vt:lpstr>موانع داخلی بین المللی شدن آموزش عالی</vt:lpstr>
      <vt:lpstr>موانع بین المللی برنامه ریزی و تعیین استراتژی</vt:lpstr>
      <vt:lpstr>موانع  تبادل دانشجو در  بین المللی شدن دانشگاهها </vt:lpstr>
      <vt:lpstr>PowerPoint Presentation</vt:lpstr>
      <vt:lpstr>ارائه پیشنهاد دانشگاهها</vt:lpstr>
      <vt:lpstr>ارائه پیشنهاد</vt:lpstr>
      <vt:lpstr>ارائه پیشنهاد دانشگاهها</vt:lpstr>
      <vt:lpstr>Contact Us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Analysis</dc:title>
  <dc:creator>Home</dc:creator>
  <cp:lastModifiedBy>a-azimi</cp:lastModifiedBy>
  <cp:revision>239</cp:revision>
  <dcterms:created xsi:type="dcterms:W3CDTF">2012-04-23T15:24:04Z</dcterms:created>
  <dcterms:modified xsi:type="dcterms:W3CDTF">2017-03-06T06:32:02Z</dcterms:modified>
</cp:coreProperties>
</file>